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comments/comment1.xml" ContentType="application/vnd.openxmlformats-officedocument.presentationml.comments+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60" r:id="rId1"/>
    <p:sldMasterId id="2147483945" r:id="rId2"/>
  </p:sldMasterIdLst>
  <p:notesMasterIdLst>
    <p:notesMasterId r:id="rId54"/>
  </p:notesMasterIdLst>
  <p:handoutMasterIdLst>
    <p:handoutMasterId r:id="rId55"/>
  </p:handoutMasterIdLst>
  <p:sldIdLst>
    <p:sldId id="500" r:id="rId3"/>
    <p:sldId id="786" r:id="rId4"/>
    <p:sldId id="541" r:id="rId5"/>
    <p:sldId id="791" r:id="rId6"/>
    <p:sldId id="736" r:id="rId7"/>
    <p:sldId id="737" r:id="rId8"/>
    <p:sldId id="738" r:id="rId9"/>
    <p:sldId id="740" r:id="rId10"/>
    <p:sldId id="780" r:id="rId11"/>
    <p:sldId id="781" r:id="rId12"/>
    <p:sldId id="792" r:id="rId13"/>
    <p:sldId id="716" r:id="rId14"/>
    <p:sldId id="749" r:id="rId15"/>
    <p:sldId id="750" r:id="rId16"/>
    <p:sldId id="751" r:id="rId17"/>
    <p:sldId id="782" r:id="rId18"/>
    <p:sldId id="752" r:id="rId19"/>
    <p:sldId id="753" r:id="rId20"/>
    <p:sldId id="754" r:id="rId21"/>
    <p:sldId id="755" r:id="rId22"/>
    <p:sldId id="719" r:id="rId23"/>
    <p:sldId id="756" r:id="rId24"/>
    <p:sldId id="760" r:id="rId25"/>
    <p:sldId id="761" r:id="rId26"/>
    <p:sldId id="793" r:id="rId27"/>
    <p:sldId id="742" r:id="rId28"/>
    <p:sldId id="743" r:id="rId29"/>
    <p:sldId id="744" r:id="rId30"/>
    <p:sldId id="745" r:id="rId31"/>
    <p:sldId id="777" r:id="rId32"/>
    <p:sldId id="746" r:id="rId33"/>
    <p:sldId id="747" r:id="rId34"/>
    <p:sldId id="748" r:id="rId35"/>
    <p:sldId id="794" r:id="rId36"/>
    <p:sldId id="762" r:id="rId37"/>
    <p:sldId id="763" r:id="rId38"/>
    <p:sldId id="764" r:id="rId39"/>
    <p:sldId id="765" r:id="rId40"/>
    <p:sldId id="766" r:id="rId41"/>
    <p:sldId id="767" r:id="rId42"/>
    <p:sldId id="783" r:id="rId43"/>
    <p:sldId id="784" r:id="rId44"/>
    <p:sldId id="785" r:id="rId45"/>
    <p:sldId id="723" r:id="rId46"/>
    <p:sldId id="769" r:id="rId47"/>
    <p:sldId id="770" r:id="rId48"/>
    <p:sldId id="771" r:id="rId49"/>
    <p:sldId id="775" r:id="rId50"/>
    <p:sldId id="787" r:id="rId51"/>
    <p:sldId id="788" r:id="rId52"/>
    <p:sldId id="681" r:id="rId53"/>
  </p:sldIdLst>
  <p:sldSz cx="9144000" cy="6858000" type="screen4x3"/>
  <p:notesSz cx="7010400" cy="9296400"/>
  <p:defaultTextStyle>
    <a:defPPr>
      <a:defRPr lang="en-US"/>
    </a:defPPr>
    <a:lvl1pPr algn="ctr" rtl="0" eaLnBrk="0" fontAlgn="base" hangingPunct="0">
      <a:lnSpc>
        <a:spcPct val="90000"/>
      </a:lnSpc>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ctr" rtl="0" eaLnBrk="0" fontAlgn="base" hangingPunct="0">
      <a:lnSpc>
        <a:spcPct val="90000"/>
      </a:lnSpc>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ctr" rtl="0" eaLnBrk="0" fontAlgn="base" hangingPunct="0">
      <a:lnSpc>
        <a:spcPct val="90000"/>
      </a:lnSpc>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ctr" rtl="0" eaLnBrk="0" fontAlgn="base" hangingPunct="0">
      <a:lnSpc>
        <a:spcPct val="90000"/>
      </a:lnSpc>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ctr" rtl="0" eaLnBrk="0" fontAlgn="base" hangingPunct="0">
      <a:lnSpc>
        <a:spcPct val="90000"/>
      </a:lnSpc>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Jane Gibbons" initials="JG" lastIdx="12" clrIdx="0"/>
  <p:cmAuthor id="1" name="Rodrigo Floriano" initials="RF" lastIdx="2"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0C0C4"/>
    <a:srgbClr val="678DC5"/>
    <a:srgbClr val="3E67A4"/>
    <a:srgbClr val="3E8DC5"/>
    <a:srgbClr val="5F5F65"/>
    <a:srgbClr val="7E7E86"/>
    <a:srgbClr val="FFFFFF"/>
    <a:srgbClr val="8E8E95"/>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9277" autoAdjust="0"/>
  </p:normalViewPr>
  <p:slideViewPr>
    <p:cSldViewPr snapToGrid="0">
      <p:cViewPr varScale="1">
        <p:scale>
          <a:sx n="83" d="100"/>
          <a:sy n="83" d="100"/>
        </p:scale>
        <p:origin x="-1584" y="-84"/>
      </p:cViewPr>
      <p:guideLst>
        <p:guide orient="horz" pos="2160"/>
        <p:guide pos="2880"/>
      </p:guideLst>
    </p:cSldViewPr>
  </p:slideViewPr>
  <p:outlineViewPr>
    <p:cViewPr>
      <p:scale>
        <a:sx n="33" d="100"/>
        <a:sy n="33" d="100"/>
      </p:scale>
      <p:origin x="0" y="5022"/>
    </p:cViewPr>
    <p:sldLst>
      <p:sld r:id="rId1" collapse="1"/>
      <p:sld r:id="rId2" collapse="1"/>
      <p:sld r:id="rId3" collapse="1"/>
      <p:sld r:id="rId4" collapse="1"/>
      <p:sld r:id="rId5" collapse="1"/>
      <p:sld r:id="rId6" collapse="1"/>
      <p:sld r:id="rId7" collapse="1"/>
      <p:sld r:id="rId8" collapse="1"/>
      <p:sld r:id="rId9" collapse="1"/>
      <p:sld r:id="rId10" collapse="1"/>
      <p:sld r:id="rId11" collapse="1"/>
      <p:sld r:id="rId12" collapse="1"/>
      <p:sld r:id="rId13" collapse="1"/>
      <p:sld r:id="rId14" collapse="1"/>
      <p:sld r:id="rId15" collapse="1"/>
      <p:sld r:id="rId16" collapse="1"/>
      <p:sld r:id="rId17" collapse="1"/>
      <p:sld r:id="rId18" collapse="1"/>
      <p:sld r:id="rId19" collapse="1"/>
      <p:sld r:id="rId20" collapse="1"/>
      <p:sld r:id="rId21" collapse="1"/>
      <p:sld r:id="rId22" collapse="1"/>
      <p:sld r:id="rId23" collapse="1"/>
      <p:sld r:id="rId24" collapse="1"/>
      <p:sld r:id="rId25" collapse="1"/>
      <p:sld r:id="rId26" collapse="1"/>
      <p:sld r:id="rId27" collapse="1"/>
      <p:sld r:id="rId28" collapse="1"/>
      <p:sld r:id="rId29" collapse="1"/>
      <p:sld r:id="rId30" collapse="1"/>
      <p:sld r:id="rId31" collapse="1"/>
      <p:sld r:id="rId32" collapse="1"/>
      <p:sld r:id="rId33" collapse="1"/>
      <p:sld r:id="rId34" collapse="1"/>
      <p:sld r:id="rId35" collapse="1"/>
      <p:sld r:id="rId36" collapse="1"/>
      <p:sld r:id="rId37" collapse="1"/>
      <p:sld r:id="rId38" collapse="1"/>
      <p:sld r:id="rId39" collapse="1"/>
      <p:sld r:id="rId40" collapse="1"/>
      <p:sld r:id="rId41" collapse="1"/>
      <p:sld r:id="rId42" collapse="1"/>
      <p:sld r:id="rId43" collapse="1"/>
    </p:sldLst>
  </p:outlineViewPr>
  <p:notesTextViewPr>
    <p:cViewPr>
      <p:scale>
        <a:sx n="100" d="100"/>
        <a:sy n="100" d="100"/>
      </p:scale>
      <p:origin x="0" y="0"/>
    </p:cViewPr>
  </p:notesTextViewPr>
  <p:sorterViewPr>
    <p:cViewPr>
      <p:scale>
        <a:sx n="100" d="100"/>
        <a:sy n="100" d="100"/>
      </p:scale>
      <p:origin x="0" y="0"/>
    </p:cViewPr>
  </p:sorter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handoutMaster" Target="handoutMasters/handout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commentAuthors" Target="commentAuthor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s>
</file>

<file path=ppt/_rels/viewProps.xml.rels><?xml version="1.0" encoding="UTF-8" standalone="yes"?>
<Relationships xmlns="http://schemas.openxmlformats.org/package/2006/relationships"><Relationship Id="rId8" Type="http://schemas.openxmlformats.org/officeDocument/2006/relationships/slide" Target="slides/slide13.xml"/><Relationship Id="rId13" Type="http://schemas.openxmlformats.org/officeDocument/2006/relationships/slide" Target="slides/slide18.xml"/><Relationship Id="rId18" Type="http://schemas.openxmlformats.org/officeDocument/2006/relationships/slide" Target="slides/slide23.xml"/><Relationship Id="rId26" Type="http://schemas.openxmlformats.org/officeDocument/2006/relationships/slide" Target="slides/slide32.xml"/><Relationship Id="rId39" Type="http://schemas.openxmlformats.org/officeDocument/2006/relationships/slide" Target="slides/slide46.xml"/><Relationship Id="rId3" Type="http://schemas.openxmlformats.org/officeDocument/2006/relationships/slide" Target="slides/slide7.xml"/><Relationship Id="rId21" Type="http://schemas.openxmlformats.org/officeDocument/2006/relationships/slide" Target="slides/slide27.xml"/><Relationship Id="rId34" Type="http://schemas.openxmlformats.org/officeDocument/2006/relationships/slide" Target="slides/slide41.xml"/><Relationship Id="rId42" Type="http://schemas.openxmlformats.org/officeDocument/2006/relationships/slide" Target="slides/slide49.xml"/><Relationship Id="rId7" Type="http://schemas.openxmlformats.org/officeDocument/2006/relationships/slide" Target="slides/slide12.xml"/><Relationship Id="rId12" Type="http://schemas.openxmlformats.org/officeDocument/2006/relationships/slide" Target="slides/slide17.xml"/><Relationship Id="rId17" Type="http://schemas.openxmlformats.org/officeDocument/2006/relationships/slide" Target="slides/slide22.xml"/><Relationship Id="rId25" Type="http://schemas.openxmlformats.org/officeDocument/2006/relationships/slide" Target="slides/slide31.xml"/><Relationship Id="rId33" Type="http://schemas.openxmlformats.org/officeDocument/2006/relationships/slide" Target="slides/slide40.xml"/><Relationship Id="rId38" Type="http://schemas.openxmlformats.org/officeDocument/2006/relationships/slide" Target="slides/slide45.xml"/><Relationship Id="rId2" Type="http://schemas.openxmlformats.org/officeDocument/2006/relationships/slide" Target="slides/slide6.xml"/><Relationship Id="rId16" Type="http://schemas.openxmlformats.org/officeDocument/2006/relationships/slide" Target="slides/slide21.xml"/><Relationship Id="rId20" Type="http://schemas.openxmlformats.org/officeDocument/2006/relationships/slide" Target="slides/slide26.xml"/><Relationship Id="rId29" Type="http://schemas.openxmlformats.org/officeDocument/2006/relationships/slide" Target="slides/slide36.xml"/><Relationship Id="rId41" Type="http://schemas.openxmlformats.org/officeDocument/2006/relationships/slide" Target="slides/slide48.xml"/><Relationship Id="rId1" Type="http://schemas.openxmlformats.org/officeDocument/2006/relationships/slide" Target="slides/slide5.xml"/><Relationship Id="rId6" Type="http://schemas.openxmlformats.org/officeDocument/2006/relationships/slide" Target="slides/slide10.xml"/><Relationship Id="rId11" Type="http://schemas.openxmlformats.org/officeDocument/2006/relationships/slide" Target="slides/slide16.xml"/><Relationship Id="rId24" Type="http://schemas.openxmlformats.org/officeDocument/2006/relationships/slide" Target="slides/slide30.xml"/><Relationship Id="rId32" Type="http://schemas.openxmlformats.org/officeDocument/2006/relationships/slide" Target="slides/slide39.xml"/><Relationship Id="rId37" Type="http://schemas.openxmlformats.org/officeDocument/2006/relationships/slide" Target="slides/slide44.xml"/><Relationship Id="rId40" Type="http://schemas.openxmlformats.org/officeDocument/2006/relationships/slide" Target="slides/slide47.xml"/><Relationship Id="rId5" Type="http://schemas.openxmlformats.org/officeDocument/2006/relationships/slide" Target="slides/slide9.xml"/><Relationship Id="rId15" Type="http://schemas.openxmlformats.org/officeDocument/2006/relationships/slide" Target="slides/slide20.xml"/><Relationship Id="rId23" Type="http://schemas.openxmlformats.org/officeDocument/2006/relationships/slide" Target="slides/slide29.xml"/><Relationship Id="rId28" Type="http://schemas.openxmlformats.org/officeDocument/2006/relationships/slide" Target="slides/slide35.xml"/><Relationship Id="rId36" Type="http://schemas.openxmlformats.org/officeDocument/2006/relationships/slide" Target="slides/slide43.xml"/><Relationship Id="rId10" Type="http://schemas.openxmlformats.org/officeDocument/2006/relationships/slide" Target="slides/slide15.xml"/><Relationship Id="rId19" Type="http://schemas.openxmlformats.org/officeDocument/2006/relationships/slide" Target="slides/slide24.xml"/><Relationship Id="rId31" Type="http://schemas.openxmlformats.org/officeDocument/2006/relationships/slide" Target="slides/slide38.xml"/><Relationship Id="rId4" Type="http://schemas.openxmlformats.org/officeDocument/2006/relationships/slide" Target="slides/slide8.xml"/><Relationship Id="rId9" Type="http://schemas.openxmlformats.org/officeDocument/2006/relationships/slide" Target="slides/slide14.xml"/><Relationship Id="rId14" Type="http://schemas.openxmlformats.org/officeDocument/2006/relationships/slide" Target="slides/slide19.xml"/><Relationship Id="rId22" Type="http://schemas.openxmlformats.org/officeDocument/2006/relationships/slide" Target="slides/slide28.xml"/><Relationship Id="rId27" Type="http://schemas.openxmlformats.org/officeDocument/2006/relationships/slide" Target="slides/slide33.xml"/><Relationship Id="rId30" Type="http://schemas.openxmlformats.org/officeDocument/2006/relationships/slide" Target="slides/slide37.xml"/><Relationship Id="rId35" Type="http://schemas.openxmlformats.org/officeDocument/2006/relationships/slide" Target="slides/slide42.xml"/><Relationship Id="rId43" Type="http://schemas.openxmlformats.org/officeDocument/2006/relationships/slide" Target="slides/slide50.xml"/></Relationships>
</file>

<file path=ppt/comments/comment1.xml><?xml version="1.0" encoding="utf-8"?>
<p:cmLst xmlns:a="http://schemas.openxmlformats.org/drawingml/2006/main" xmlns:r="http://schemas.openxmlformats.org/officeDocument/2006/relationships" xmlns:p="http://schemas.openxmlformats.org/presentationml/2006/main">
  <p:cm authorId="0" dt="2013-10-02T14:46:06.556" idx="9">
    <p:pos x="648" y="-406"/>
    <p:text>this image did not come from this page.  but honestly, you could probably keep it as is.</p:tex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11"/>
          <p:cNvSpPr>
            <a:spLocks noChangeArrowheads="1"/>
          </p:cNvSpPr>
          <p:nvPr/>
        </p:nvSpPr>
        <p:spPr bwMode="auto">
          <a:xfrm>
            <a:off x="6249988" y="8609013"/>
            <a:ext cx="449262"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p>
        </p:txBody>
      </p:sp>
      <p:sp>
        <p:nvSpPr>
          <p:cNvPr id="5123" name="Rectangle 12"/>
          <p:cNvSpPr>
            <a:spLocks noChangeArrowheads="1"/>
          </p:cNvSpPr>
          <p:nvPr/>
        </p:nvSpPr>
        <p:spPr bwMode="auto">
          <a:xfrm>
            <a:off x="57150" y="8785225"/>
            <a:ext cx="2619375" cy="34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667" tIns="50185" rIns="95667" bIns="50185">
            <a:spAutoFit/>
          </a:bodyPr>
          <a:lstStyle/>
          <a:p>
            <a:pPr algn="l" defTabSz="611188">
              <a:lnSpc>
                <a:spcPct val="100000"/>
              </a:lnSpc>
              <a:tabLst>
                <a:tab pos="2387600" algn="l"/>
                <a:tab pos="4830763" algn="l"/>
              </a:tabLst>
            </a:pPr>
            <a:r>
              <a:rPr lang="en-US" sz="800"/>
              <a:t>© 2006, Cisco Systems, Inc. All rights reserved.</a:t>
            </a:r>
          </a:p>
          <a:p>
            <a:pPr algn="l" defTabSz="611188">
              <a:lnSpc>
                <a:spcPct val="100000"/>
              </a:lnSpc>
              <a:tabLst>
                <a:tab pos="2387600" algn="l"/>
                <a:tab pos="4830763" algn="l"/>
              </a:tabLst>
            </a:pPr>
            <a:r>
              <a:rPr lang="en-US" sz="800"/>
              <a:t>Presentation_ID.scr</a:t>
            </a:r>
          </a:p>
        </p:txBody>
      </p:sp>
      <p:sp>
        <p:nvSpPr>
          <p:cNvPr id="5124" name="Line 13"/>
          <p:cNvSpPr>
            <a:spLocks noChangeShapeType="1"/>
          </p:cNvSpPr>
          <p:nvPr/>
        </p:nvSpPr>
        <p:spPr bwMode="auto">
          <a:xfrm>
            <a:off x="152400" y="8799513"/>
            <a:ext cx="6653213"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5125" name="Rectangle 14"/>
          <p:cNvSpPr>
            <a:spLocks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p>
            <a:pPr algn="r" defTabSz="903288">
              <a:lnSpc>
                <a:spcPct val="100000"/>
              </a:lnSpc>
            </a:pPr>
            <a:fld id="{22244E67-557B-7741-B9F5-F61AA18495DF}" type="slidenum">
              <a:rPr lang="en-US" sz="800"/>
              <a:pPr algn="r" defTabSz="903288">
                <a:lnSpc>
                  <a:spcPct val="100000"/>
                </a:lnSpc>
              </a:pPr>
              <a:t>‹#›</a:t>
            </a:fld>
            <a:endParaRPr lang="en-US" sz="800"/>
          </a:p>
        </p:txBody>
      </p:sp>
    </p:spTree>
    <p:extLst>
      <p:ext uri="{BB962C8B-B14F-4D97-AF65-F5344CB8AC3E}">
        <p14:creationId xmlns:p14="http://schemas.microsoft.com/office/powerpoint/2010/main" val="218101517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8"/>
          <p:cNvSpPr>
            <a:spLocks noChangeArrowheads="1"/>
          </p:cNvSpPr>
          <p:nvPr/>
        </p:nvSpPr>
        <p:spPr bwMode="auto">
          <a:xfrm>
            <a:off x="6249988" y="8609013"/>
            <a:ext cx="449262"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p>
        </p:txBody>
      </p:sp>
      <p:sp>
        <p:nvSpPr>
          <p:cNvPr id="6147" name="Rectangle 9"/>
          <p:cNvSpPr>
            <a:spLocks noChangeArrowheads="1"/>
          </p:cNvSpPr>
          <p:nvPr/>
        </p:nvSpPr>
        <p:spPr bwMode="auto">
          <a:xfrm>
            <a:off x="57150" y="8785225"/>
            <a:ext cx="2619375" cy="34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667" tIns="50185" rIns="95667" bIns="50185">
            <a:spAutoFit/>
          </a:bodyPr>
          <a:lstStyle/>
          <a:p>
            <a:pPr algn="l" defTabSz="611188">
              <a:lnSpc>
                <a:spcPct val="100000"/>
              </a:lnSpc>
              <a:tabLst>
                <a:tab pos="2387600" algn="l"/>
                <a:tab pos="4830763" algn="l"/>
              </a:tabLst>
            </a:pPr>
            <a:r>
              <a:rPr lang="en-US" sz="800"/>
              <a:t>© 2006, Cisco Systems, Inc. All rights reserved.</a:t>
            </a:r>
          </a:p>
          <a:p>
            <a:pPr algn="l" defTabSz="611188">
              <a:lnSpc>
                <a:spcPct val="100000"/>
              </a:lnSpc>
              <a:tabLst>
                <a:tab pos="2387600" algn="l"/>
                <a:tab pos="4830763" algn="l"/>
              </a:tabLst>
            </a:pPr>
            <a:r>
              <a:rPr lang="en-US" sz="800"/>
              <a:t>Presentation_ID.scr</a:t>
            </a:r>
          </a:p>
        </p:txBody>
      </p:sp>
      <p:sp>
        <p:nvSpPr>
          <p:cNvPr id="6148" name="Line 10"/>
          <p:cNvSpPr>
            <a:spLocks noChangeShapeType="1"/>
          </p:cNvSpPr>
          <p:nvPr/>
        </p:nvSpPr>
        <p:spPr bwMode="auto">
          <a:xfrm>
            <a:off x="152400" y="8799513"/>
            <a:ext cx="6653213"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183307" name="Rectangle 11"/>
          <p:cNvSpPr>
            <a:spLocks noGrp="1" noChangeArrowheads="1"/>
          </p:cNvSpPr>
          <p:nvPr>
            <p:ph type="sldNum" sz="quarter" idx="5"/>
          </p:nvPr>
        </p:nvSpPr>
        <p:spPr bwMode="auto">
          <a:xfrm>
            <a:off x="5929313" y="8680450"/>
            <a:ext cx="812800" cy="287338"/>
          </a:xfrm>
          <a:prstGeom prst="rect">
            <a:avLst/>
          </a:prstGeom>
          <a:noFill/>
          <a:ln w="9525">
            <a:noFill/>
            <a:miter lim="800000"/>
            <a:headEnd/>
            <a:tailEnd/>
          </a:ln>
          <a:effectLst/>
        </p:spPr>
        <p:txBody>
          <a:bodyPr vert="horz" wrap="square" lIns="18819" tIns="0" rIns="18819" bIns="0" numCol="1" anchor="b" anchorCtr="0" compatLnSpc="1">
            <a:prstTxWarp prst="textNoShape">
              <a:avLst/>
            </a:prstTxWarp>
          </a:bodyPr>
          <a:lstStyle>
            <a:lvl1pPr algn="r" defTabSz="903288">
              <a:lnSpc>
                <a:spcPct val="100000"/>
              </a:lnSpc>
              <a:defRPr sz="800" smtClean="0">
                <a:cs typeface="+mn-cs"/>
              </a:defRPr>
            </a:lvl1pPr>
          </a:lstStyle>
          <a:p>
            <a:pPr>
              <a:defRPr/>
            </a:pPr>
            <a:fld id="{F4CE0E46-7F05-B940-8356-5580BE265E49}" type="slidenum">
              <a:rPr lang="en-US"/>
              <a:pPr>
                <a:defRPr/>
              </a:pPr>
              <a:t>‹#›</a:t>
            </a:fld>
            <a:endParaRPr lang="en-US"/>
          </a:p>
        </p:txBody>
      </p:sp>
      <p:sp>
        <p:nvSpPr>
          <p:cNvPr id="6150" name="Rectangle 12"/>
          <p:cNvSpPr>
            <a:spLocks noGrp="1" noRot="1" noChangeAspect="1" noChangeArrowheads="1" noTextEdit="1"/>
          </p:cNvSpPr>
          <p:nvPr>
            <p:ph type="sldImg" idx="2"/>
          </p:nvPr>
        </p:nvSpPr>
        <p:spPr bwMode="auto">
          <a:xfrm>
            <a:off x="873125" y="244475"/>
            <a:ext cx="5321300" cy="3990975"/>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183309" name="Rectangle 13"/>
          <p:cNvSpPr>
            <a:spLocks noGrp="1" noChangeArrowheads="1"/>
          </p:cNvSpPr>
          <p:nvPr>
            <p:ph type="body" sz="quarter" idx="3"/>
          </p:nvPr>
        </p:nvSpPr>
        <p:spPr bwMode="auto">
          <a:xfrm>
            <a:off x="768350" y="4378325"/>
            <a:ext cx="5468938" cy="4252913"/>
          </a:xfrm>
          <a:prstGeom prst="rect">
            <a:avLst/>
          </a:prstGeom>
          <a:noFill/>
          <a:ln w="9525">
            <a:noFill/>
            <a:miter lim="800000"/>
            <a:headEnd/>
            <a:tailEnd/>
          </a:ln>
          <a:effectLst/>
        </p:spPr>
        <p:txBody>
          <a:bodyPr vert="horz" wrap="square" lIns="95667" tIns="50185" rIns="95667" bIns="50185" numCol="1" anchor="t" anchorCtr="0" compatLnSpc="1">
            <a:prstTxWarp prst="textNoShape">
              <a:avLst/>
            </a:prstTxWarp>
          </a:bodyPr>
          <a:lstStyle/>
          <a:p>
            <a:pPr lvl="0"/>
            <a:r>
              <a:rPr lang="en-US" noProof="0" smtClean="0"/>
              <a:t>Body Text</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Tree>
    <p:extLst>
      <p:ext uri="{BB962C8B-B14F-4D97-AF65-F5344CB8AC3E}">
        <p14:creationId xmlns:p14="http://schemas.microsoft.com/office/powerpoint/2010/main" val="626460584"/>
      </p:ext>
    </p:extLst>
  </p:cSld>
  <p:clrMap bg1="lt1" tx1="dk1" bg2="lt2" tx2="dk2" accent1="accent1" accent2="accent2" accent3="accent3" accent4="accent4" accent5="accent5" accent6="accent6" hlink="hlink" folHlink="folHlink"/>
  <p:notesStyle>
    <a:lvl1pPr marL="112713" indent="-112713" algn="l" defTabSz="1020763" rtl="0" eaLnBrk="0" fontAlgn="base" hangingPunct="0">
      <a:lnSpc>
        <a:spcPct val="90000"/>
      </a:lnSpc>
      <a:spcBef>
        <a:spcPct val="50000"/>
      </a:spcBef>
      <a:spcAft>
        <a:spcPct val="0"/>
      </a:spcAft>
      <a:buSzPct val="100000"/>
      <a:buChar char="•"/>
      <a:defRPr sz="1200" kern="1200">
        <a:solidFill>
          <a:schemeClr val="tx1"/>
        </a:solidFill>
        <a:latin typeface="Arial" charset="0"/>
        <a:ea typeface="ＭＳ Ｐゴシック" charset="0"/>
        <a:cs typeface="ＭＳ Ｐゴシック" charset="0"/>
      </a:defRPr>
    </a:lvl1pPr>
    <a:lvl2pPr marL="482600" indent="-120650" algn="l" defTabSz="1020763" rtl="0" eaLnBrk="0" fontAlgn="base" hangingPunct="0">
      <a:lnSpc>
        <a:spcPct val="90000"/>
      </a:lnSpc>
      <a:spcBef>
        <a:spcPct val="35000"/>
      </a:spcBef>
      <a:spcAft>
        <a:spcPct val="0"/>
      </a:spcAft>
      <a:buSzPct val="100000"/>
      <a:buChar char="•"/>
      <a:defRPr sz="1200" kern="1200">
        <a:solidFill>
          <a:schemeClr val="tx1"/>
        </a:solidFill>
        <a:latin typeface="Arial" charset="0"/>
        <a:ea typeface="ＭＳ Ｐゴシック" charset="0"/>
        <a:cs typeface="+mn-cs"/>
      </a:defRPr>
    </a:lvl2pPr>
    <a:lvl3pPr marL="966788" algn="l" defTabSz="1020763" rtl="0" eaLnBrk="0" fontAlgn="base" hangingPunct="0">
      <a:lnSpc>
        <a:spcPct val="90000"/>
      </a:lnSpc>
      <a:spcBef>
        <a:spcPct val="35000"/>
      </a:spcBef>
      <a:spcAft>
        <a:spcPct val="0"/>
      </a:spcAft>
      <a:buSzPct val="100000"/>
      <a:buChar char="•"/>
      <a:defRPr sz="1200" kern="1200">
        <a:solidFill>
          <a:schemeClr val="tx1"/>
        </a:solidFill>
        <a:latin typeface="Arial" charset="0"/>
        <a:ea typeface="ＭＳ Ｐゴシック" charset="0"/>
        <a:cs typeface="+mn-cs"/>
      </a:defRPr>
    </a:lvl3pPr>
    <a:lvl4pPr marL="1449388" algn="l" defTabSz="1020763" rtl="0" eaLnBrk="0" fontAlgn="base" hangingPunct="0">
      <a:lnSpc>
        <a:spcPct val="90000"/>
      </a:lnSpc>
      <a:spcBef>
        <a:spcPct val="35000"/>
      </a:spcBef>
      <a:spcAft>
        <a:spcPct val="0"/>
      </a:spcAft>
      <a:buSzPct val="100000"/>
      <a:buChar char="•"/>
      <a:defRPr sz="1200" kern="1200">
        <a:solidFill>
          <a:schemeClr val="tx1"/>
        </a:solidFill>
        <a:latin typeface="Arial" charset="0"/>
        <a:ea typeface="ＭＳ Ｐゴシック" charset="0"/>
        <a:cs typeface="+mn-cs"/>
      </a:defRPr>
    </a:lvl4pPr>
    <a:lvl5pPr marL="1931988" algn="l" defTabSz="1020763" rtl="0" eaLnBrk="0" fontAlgn="base" hangingPunct="0">
      <a:lnSpc>
        <a:spcPct val="90000"/>
      </a:lnSpc>
      <a:spcBef>
        <a:spcPct val="35000"/>
      </a:spcBef>
      <a:spcAft>
        <a:spcPct val="0"/>
      </a:spcAft>
      <a:buSzPct val="100000"/>
      <a:buChar char="•"/>
      <a:defRPr sz="1200" kern="1200">
        <a:solidFill>
          <a:schemeClr val="tx1"/>
        </a:solidFill>
        <a:latin typeface="Arial" charset="0"/>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CD9030C1-C977-B14B-8EB7-BA2B30FCDB63}" type="slidenum">
              <a:rPr lang="en-US" sz="800"/>
              <a:pPr/>
              <a:t>1</a:t>
            </a:fld>
            <a:endParaRPr lang="en-US" sz="800"/>
          </a:p>
        </p:txBody>
      </p:sp>
      <p:sp>
        <p:nvSpPr>
          <p:cNvPr id="8194" name="Rectangle 2"/>
          <p:cNvSpPr>
            <a:spLocks noGrp="1" noRot="1" noChangeAspect="1" noChangeArrowheads="1" noTextEdit="1"/>
          </p:cNvSpPr>
          <p:nvPr>
            <p:ph type="sldImg"/>
          </p:nvPr>
        </p:nvSpPr>
        <p:spPr>
          <a:ln/>
        </p:spPr>
      </p:sp>
      <p:sp>
        <p:nvSpPr>
          <p:cNvPr id="8195" name="Rectangle 3"/>
          <p:cNvSpPr>
            <a:spLocks noGrp="1" noChangeArrowheads="1"/>
          </p:cNvSpPr>
          <p:nvPr>
            <p:ph type="body" idx="1"/>
          </p:nvPr>
        </p:nvSpPr>
        <p:spPr>
          <a:xfrm>
            <a:off x="404813" y="4378325"/>
            <a:ext cx="6121400" cy="42529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b="0" dirty="0"/>
              <a:t>Cisco Networking Academy program</a:t>
            </a:r>
          </a:p>
          <a:p>
            <a:pPr>
              <a:buFontTx/>
              <a:buNone/>
            </a:pPr>
            <a:r>
              <a:rPr lang="en-US" b="0" dirty="0" smtClean="0"/>
              <a:t>Introduction to Networks</a:t>
            </a:r>
            <a:endParaRPr lang="en-US" b="0" dirty="0"/>
          </a:p>
          <a:p>
            <a:pPr>
              <a:buFontTx/>
              <a:buNone/>
            </a:pPr>
            <a:r>
              <a:rPr lang="en-US" sz="1300" b="0" dirty="0"/>
              <a:t>Chapter 1: Exploring the Network</a:t>
            </a:r>
            <a:endParaRPr lang="en-GB" b="0"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6960854F-6099-C645-9633-B44CFEAB8F51}" type="slidenum">
              <a:rPr lang="en-US" sz="800"/>
              <a:pPr/>
              <a:t>10</a:t>
            </a:fld>
            <a:endParaRPr lang="en-US" sz="800"/>
          </a:p>
        </p:txBody>
      </p:sp>
      <p:sp>
        <p:nvSpPr>
          <p:cNvPr id="28674" name="Rectangle 2"/>
          <p:cNvSpPr>
            <a:spLocks noGrp="1" noRot="1" noChangeAspect="1" noChangeArrowheads="1" noTextEdit="1"/>
          </p:cNvSpPr>
          <p:nvPr>
            <p:ph type="sldImg"/>
          </p:nvPr>
        </p:nvSpPr>
        <p:spPr>
          <a:ln/>
        </p:spPr>
      </p:sp>
      <p:sp>
        <p:nvSpPr>
          <p:cNvPr id="2867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nl-NL" sz="1200" kern="1200" dirty="0" smtClean="0">
                <a:solidFill>
                  <a:schemeClr val="tx1"/>
                </a:solidFill>
                <a:latin typeface="Arial" charset="0"/>
                <a:ea typeface="ＭＳ Ｐゴシック" charset="0"/>
                <a:cs typeface="ＭＳ Ｐゴシック" charset="0"/>
              </a:rPr>
              <a:t>1.1.2.4 Peer-</a:t>
            </a:r>
            <a:r>
              <a:rPr lang="nl-NL" sz="1200" kern="1200" dirty="0" err="1" smtClean="0">
                <a:solidFill>
                  <a:schemeClr val="tx1"/>
                </a:solidFill>
                <a:latin typeface="Arial" charset="0"/>
                <a:ea typeface="ＭＳ Ｐゴシック" charset="0"/>
                <a:cs typeface="ＭＳ Ｐゴシック" charset="0"/>
              </a:rPr>
              <a:t>to</a:t>
            </a:r>
            <a:r>
              <a:rPr lang="nl-NL" sz="1200" kern="1200" dirty="0" smtClean="0">
                <a:solidFill>
                  <a:schemeClr val="tx1"/>
                </a:solidFill>
                <a:latin typeface="Arial" charset="0"/>
                <a:ea typeface="ＭＳ Ｐゴシック" charset="0"/>
                <a:cs typeface="ＭＳ Ｐゴシック" charset="0"/>
              </a:rPr>
              <a:t>-Peer</a:t>
            </a:r>
            <a:endParaRPr 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11"/>
          <p:cNvSpPr>
            <a:spLocks noGrp="1" noChangeArrowheads="1"/>
          </p:cNvSpPr>
          <p:nvPr>
            <p:ph type="sldNum" sz="quarter" idx="5"/>
          </p:nvPr>
        </p:nvSpPr>
        <p:spPr>
          <a:noFill/>
        </p:spPr>
        <p:txBody>
          <a:bodyPr/>
          <a:lstStyle/>
          <a:p>
            <a:fld id="{F602A389-8690-465F-BB28-DC61C90E42E7}" type="slidenum">
              <a:rPr lang="en-US" smtClean="0"/>
              <a:pPr/>
              <a:t>11</a:t>
            </a:fld>
            <a:endParaRPr lang="en-US" dirty="0" smtClean="0"/>
          </a:p>
        </p:txBody>
      </p:sp>
      <p:sp>
        <p:nvSpPr>
          <p:cNvPr id="31747" name="Rectangle 2"/>
          <p:cNvSpPr>
            <a:spLocks noGrp="1" noRot="1" noChangeAspect="1" noChangeArrowheads="1" noTextEdit="1"/>
          </p:cNvSpPr>
          <p:nvPr>
            <p:ph type="sldImg"/>
          </p:nvPr>
        </p:nvSpPr>
        <p:spPr>
          <a:ln/>
        </p:spPr>
      </p:sp>
      <p:sp>
        <p:nvSpPr>
          <p:cNvPr id="31748" name="Rectangle 3"/>
          <p:cNvSpPr>
            <a:spLocks noGrp="1" noChangeArrowheads="1"/>
          </p:cNvSpPr>
          <p:nvPr>
            <p:ph type="body" idx="1"/>
          </p:nvPr>
        </p:nvSpPr>
        <p:spPr>
          <a:xfrm>
            <a:off x="404813" y="4378325"/>
            <a:ext cx="6121400" cy="4252913"/>
          </a:xfrm>
          <a:noFill/>
          <a:ln/>
        </p:spPr>
        <p:txBody>
          <a:bodyPr/>
          <a:lstStyle/>
          <a:p>
            <a:pPr>
              <a:buFontTx/>
              <a:buNone/>
            </a:pPr>
            <a:r>
              <a:rPr lang="en-US" b="0" dirty="0" smtClean="0"/>
              <a:t>Cisco Networking Academy program</a:t>
            </a:r>
          </a:p>
          <a:p>
            <a:pPr>
              <a:buFontTx/>
              <a:buNone/>
            </a:pPr>
            <a:r>
              <a:rPr lang="en-US" sz="1300" b="0" dirty="0" smtClean="0"/>
              <a:t>Introduction to Networks</a:t>
            </a:r>
            <a:endParaRPr lang="en-US" sz="1300" b="0" baseline="0" dirty="0" smtClean="0"/>
          </a:p>
          <a:p>
            <a:pPr>
              <a:buFontTx/>
              <a:buNone/>
            </a:pPr>
            <a:r>
              <a:rPr lang="en-US" sz="1300" b="0" dirty="0" smtClean="0"/>
              <a:t>Chapter 1: Exploring the Network</a:t>
            </a:r>
            <a:endParaRPr lang="en-GB" b="0" dirty="0" smtClean="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9B7DDF54-6F0F-7949-9A6F-AE3E2DFFAA6B}" type="slidenum">
              <a:rPr lang="en-US" sz="800"/>
              <a:pPr/>
              <a:t>12</a:t>
            </a:fld>
            <a:endParaRPr lang="en-US" sz="800"/>
          </a:p>
        </p:txBody>
      </p:sp>
      <p:sp>
        <p:nvSpPr>
          <p:cNvPr id="55298" name="Rectangle 2"/>
          <p:cNvSpPr>
            <a:spLocks noGrp="1" noRot="1" noChangeAspect="1" noChangeArrowheads="1" noTextEdit="1"/>
          </p:cNvSpPr>
          <p:nvPr>
            <p:ph type="sldImg"/>
          </p:nvPr>
        </p:nvSpPr>
        <p:spPr>
          <a:ln/>
        </p:spPr>
      </p:sp>
      <p:sp>
        <p:nvSpPr>
          <p:cNvPr id="5529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1.2.1.1 Components of the Network</a:t>
            </a:r>
            <a:endParaRPr 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6C92755B-29FD-8743-9094-C0E3A734D22E}" type="slidenum">
              <a:rPr lang="en-US" sz="800"/>
              <a:pPr/>
              <a:t>13</a:t>
            </a:fld>
            <a:endParaRPr lang="en-US" sz="800"/>
          </a:p>
        </p:txBody>
      </p:sp>
      <p:sp>
        <p:nvSpPr>
          <p:cNvPr id="57346" name="Rectangle 2"/>
          <p:cNvSpPr>
            <a:spLocks noGrp="1" noRot="1" noChangeAspect="1" noChangeArrowheads="1" noTextEdit="1"/>
          </p:cNvSpPr>
          <p:nvPr>
            <p:ph type="sldImg"/>
          </p:nvPr>
        </p:nvSpPr>
        <p:spPr>
          <a:ln/>
        </p:spPr>
      </p:sp>
      <p:sp>
        <p:nvSpPr>
          <p:cNvPr id="573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tr-TR" sz="1200" kern="1200" dirty="0" smtClean="0">
                <a:solidFill>
                  <a:schemeClr val="tx1"/>
                </a:solidFill>
                <a:latin typeface="Arial" charset="0"/>
                <a:ea typeface="ＭＳ Ｐゴシック" charset="0"/>
                <a:cs typeface="ＭＳ Ｐゴシック" charset="0"/>
              </a:rPr>
              <a:t>1.2.1.2 </a:t>
            </a:r>
            <a:r>
              <a:rPr lang="tr-TR" sz="1200" kern="1200" dirty="0" err="1" smtClean="0">
                <a:solidFill>
                  <a:schemeClr val="tx1"/>
                </a:solidFill>
                <a:latin typeface="Arial" charset="0"/>
                <a:ea typeface="ＭＳ Ｐゴシック" charset="0"/>
                <a:cs typeface="ＭＳ Ｐゴシック" charset="0"/>
              </a:rPr>
              <a:t>End</a:t>
            </a:r>
            <a:r>
              <a:rPr lang="tr-TR" sz="1200" kern="1200" dirty="0" smtClean="0">
                <a:solidFill>
                  <a:schemeClr val="tx1"/>
                </a:solidFill>
                <a:latin typeface="Arial" charset="0"/>
                <a:ea typeface="ＭＳ Ｐゴシック" charset="0"/>
                <a:cs typeface="ＭＳ Ｐゴシック" charset="0"/>
              </a:rPr>
              <a:t> </a:t>
            </a:r>
            <a:r>
              <a:rPr lang="tr-TR" sz="1200" kern="1200" dirty="0" err="1" smtClean="0">
                <a:solidFill>
                  <a:schemeClr val="tx1"/>
                </a:solidFill>
                <a:latin typeface="Arial" charset="0"/>
                <a:ea typeface="ＭＳ Ｐゴシック" charset="0"/>
                <a:cs typeface="ＭＳ Ｐゴシック" charset="0"/>
              </a:rPr>
              <a:t>Devices</a:t>
            </a:r>
            <a:endParaRPr 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4EE133E6-1A71-3948-B0E1-530C95DEAFDE}" type="slidenum">
              <a:rPr lang="en-US" sz="800"/>
              <a:pPr/>
              <a:t>14</a:t>
            </a:fld>
            <a:endParaRPr lang="en-US" sz="800"/>
          </a:p>
        </p:txBody>
      </p:sp>
      <p:sp>
        <p:nvSpPr>
          <p:cNvPr id="59394" name="Rectangle 2"/>
          <p:cNvSpPr>
            <a:spLocks noGrp="1" noRot="1" noChangeAspect="1" noChangeArrowheads="1" noTextEdit="1"/>
          </p:cNvSpPr>
          <p:nvPr>
            <p:ph type="sldImg"/>
          </p:nvPr>
        </p:nvSpPr>
        <p:spPr>
          <a:ln/>
        </p:spPr>
      </p:sp>
      <p:sp>
        <p:nvSpPr>
          <p:cNvPr id="593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1.2.1.3 Intermediary Network Devices</a:t>
            </a:r>
            <a:endParaRPr 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B0AE87D6-DF4D-4E45-B583-CE3BFF4036EF}" type="slidenum">
              <a:rPr lang="en-US" sz="800"/>
              <a:pPr/>
              <a:t>15</a:t>
            </a:fld>
            <a:endParaRPr lang="en-US" sz="800"/>
          </a:p>
        </p:txBody>
      </p:sp>
      <p:sp>
        <p:nvSpPr>
          <p:cNvPr id="61442" name="Rectangle 2"/>
          <p:cNvSpPr>
            <a:spLocks noGrp="1" noRot="1" noChangeAspect="1" noChangeArrowheads="1" noTextEdit="1"/>
          </p:cNvSpPr>
          <p:nvPr>
            <p:ph type="sldImg"/>
          </p:nvPr>
        </p:nvSpPr>
        <p:spPr>
          <a:ln/>
        </p:spPr>
      </p:sp>
      <p:sp>
        <p:nvSpPr>
          <p:cNvPr id="6144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1.2.1.4 Network Media</a:t>
            </a:r>
            <a:endParaRPr 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2BC8A3B6-0674-F44D-BA38-03FA95C9519C}" type="slidenum">
              <a:rPr lang="en-US" sz="800"/>
              <a:pPr/>
              <a:t>16</a:t>
            </a:fld>
            <a:endParaRPr lang="en-US" sz="800"/>
          </a:p>
        </p:txBody>
      </p:sp>
      <p:sp>
        <p:nvSpPr>
          <p:cNvPr id="63490" name="Rectangle 2"/>
          <p:cNvSpPr>
            <a:spLocks noGrp="1" noRot="1" noChangeAspect="1" noChangeArrowheads="1" noTextEdit="1"/>
          </p:cNvSpPr>
          <p:nvPr>
            <p:ph type="sldImg"/>
          </p:nvPr>
        </p:nvSpPr>
        <p:spPr>
          <a:ln/>
        </p:spPr>
      </p:sp>
      <p:sp>
        <p:nvSpPr>
          <p:cNvPr id="6349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12713" marR="0" indent="-112713" algn="l" defTabSz="1020763" rtl="0" eaLnBrk="0" fontAlgn="base" latinLnBrk="0" hangingPunct="0">
              <a:lnSpc>
                <a:spcPct val="80000"/>
              </a:lnSpc>
              <a:spcBef>
                <a:spcPct val="50000"/>
              </a:spcBef>
              <a:spcAft>
                <a:spcPct val="0"/>
              </a:spcAft>
              <a:buClrTx/>
              <a:buSzPct val="100000"/>
              <a:buFontTx/>
              <a:buNone/>
              <a:tabLst/>
              <a:defRPr/>
            </a:pPr>
            <a:r>
              <a:rPr lang="en-US" sz="1200" kern="1200" dirty="0" smtClean="0">
                <a:solidFill>
                  <a:schemeClr val="tx1"/>
                </a:solidFill>
                <a:latin typeface="Arial" charset="0"/>
                <a:ea typeface="ＭＳ Ｐゴシック" charset="0"/>
                <a:cs typeface="ＭＳ Ｐゴシック" charset="0"/>
              </a:rPr>
              <a:t>1.2.1.5 Network Representations</a:t>
            </a:r>
            <a:endParaRPr 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2BC8A3B6-0674-F44D-BA38-03FA95C9519C}" type="slidenum">
              <a:rPr lang="en-US" sz="800"/>
              <a:pPr/>
              <a:t>17</a:t>
            </a:fld>
            <a:endParaRPr lang="en-US" sz="800"/>
          </a:p>
        </p:txBody>
      </p:sp>
      <p:sp>
        <p:nvSpPr>
          <p:cNvPr id="63490" name="Rectangle 2"/>
          <p:cNvSpPr>
            <a:spLocks noGrp="1" noRot="1" noChangeAspect="1" noChangeArrowheads="1" noTextEdit="1"/>
          </p:cNvSpPr>
          <p:nvPr>
            <p:ph type="sldImg"/>
          </p:nvPr>
        </p:nvSpPr>
        <p:spPr>
          <a:ln/>
        </p:spPr>
      </p:sp>
      <p:sp>
        <p:nvSpPr>
          <p:cNvPr id="6349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1.2.1.6 Topology Diagrams</a:t>
            </a:r>
            <a:endParaRPr 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E2AE2FE9-10CC-EB44-99B8-71A84018A103}" type="slidenum">
              <a:rPr lang="en-US" sz="800"/>
              <a:pPr/>
              <a:t>18</a:t>
            </a:fld>
            <a:endParaRPr lang="en-US" sz="800"/>
          </a:p>
        </p:txBody>
      </p:sp>
      <p:sp>
        <p:nvSpPr>
          <p:cNvPr id="67586" name="Rectangle 2"/>
          <p:cNvSpPr>
            <a:spLocks noGrp="1" noRot="1" noChangeAspect="1" noChangeArrowheads="1" noTextEdit="1"/>
          </p:cNvSpPr>
          <p:nvPr>
            <p:ph type="sldImg"/>
          </p:nvPr>
        </p:nvSpPr>
        <p:spPr>
          <a:ln/>
        </p:spPr>
      </p:sp>
      <p:sp>
        <p:nvSpPr>
          <p:cNvPr id="6758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1.2.2.1 Types of Networks</a:t>
            </a:r>
            <a:endParaRPr 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00916A83-5D55-324C-976E-4F8A0E9519DD}" type="slidenum">
              <a:rPr lang="en-US" sz="800"/>
              <a:pPr/>
              <a:t>19</a:t>
            </a:fld>
            <a:endParaRPr lang="en-US" sz="800"/>
          </a:p>
        </p:txBody>
      </p:sp>
      <p:sp>
        <p:nvSpPr>
          <p:cNvPr id="69634" name="Rectangle 2"/>
          <p:cNvSpPr>
            <a:spLocks noGrp="1" noRot="1" noChangeAspect="1" noChangeArrowheads="1" noTextEdit="1"/>
          </p:cNvSpPr>
          <p:nvPr>
            <p:ph type="sldImg"/>
          </p:nvPr>
        </p:nvSpPr>
        <p:spPr>
          <a:ln/>
        </p:spPr>
      </p:sp>
      <p:sp>
        <p:nvSpPr>
          <p:cNvPr id="696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1.2.2.2 Local Area Networks</a:t>
            </a:r>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7C839C26-801B-42B6-A101-60F37FE2B0A8}" type="slidenum">
              <a:rPr lang="en-US" sz="800" b="0"/>
              <a:pPr algn="r"/>
              <a:t>2</a:t>
            </a:fld>
            <a:endParaRPr lang="en-US" sz="800" b="0"/>
          </a:p>
        </p:txBody>
      </p:sp>
      <p:sp>
        <p:nvSpPr>
          <p:cNvPr id="18435" name="Rectangle 2"/>
          <p:cNvSpPr>
            <a:spLocks noGrp="1" noRot="1" noChangeAspect="1" noChangeArrowheads="1" noTextEdit="1"/>
          </p:cNvSpPr>
          <p:nvPr>
            <p:ph type="sldImg"/>
          </p:nvPr>
        </p:nvSpPr>
        <p:spPr>
          <a:ln/>
        </p:spPr>
      </p:sp>
      <p:sp>
        <p:nvSpPr>
          <p:cNvPr id="184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smtClean="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25C93694-71FA-C543-B9DA-1895F89A102F}" type="slidenum">
              <a:rPr lang="en-US" sz="800"/>
              <a:pPr/>
              <a:t>20</a:t>
            </a:fld>
            <a:endParaRPr lang="en-US" sz="800"/>
          </a:p>
        </p:txBody>
      </p:sp>
      <p:sp>
        <p:nvSpPr>
          <p:cNvPr id="71682" name="Rectangle 2"/>
          <p:cNvSpPr>
            <a:spLocks noGrp="1" noRot="1" noChangeAspect="1" noChangeArrowheads="1" noTextEdit="1"/>
          </p:cNvSpPr>
          <p:nvPr>
            <p:ph type="sldImg"/>
          </p:nvPr>
        </p:nvSpPr>
        <p:spPr>
          <a:ln/>
        </p:spPr>
      </p:sp>
      <p:sp>
        <p:nvSpPr>
          <p:cNvPr id="7168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1.2.2.3 Wide Area Networks</a:t>
            </a:r>
            <a:endParaRPr 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DC92B9A9-1796-DD47-8939-467BF5375E8D}" type="slidenum">
              <a:rPr lang="en-US" sz="800"/>
              <a:pPr/>
              <a:t>21</a:t>
            </a:fld>
            <a:endParaRPr lang="en-US" sz="800"/>
          </a:p>
        </p:txBody>
      </p:sp>
      <p:sp>
        <p:nvSpPr>
          <p:cNvPr id="73730" name="Rectangle 2"/>
          <p:cNvSpPr>
            <a:spLocks noGrp="1" noRot="1" noChangeAspect="1" noChangeArrowheads="1" noTextEdit="1"/>
          </p:cNvSpPr>
          <p:nvPr>
            <p:ph type="sldImg"/>
          </p:nvPr>
        </p:nvSpPr>
        <p:spPr>
          <a:ln/>
        </p:spPr>
      </p:sp>
      <p:sp>
        <p:nvSpPr>
          <p:cNvPr id="737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1.2.3.1 The Internet</a:t>
            </a:r>
            <a:endParaRPr lang="en-US"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7C9E4595-2766-1F4A-827A-E14A6DB7BA41}" type="slidenum">
              <a:rPr lang="en-US" sz="800"/>
              <a:pPr/>
              <a:t>22</a:t>
            </a:fld>
            <a:endParaRPr lang="en-US" sz="800"/>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1.2.3.2 Intranet and Extranet</a:t>
            </a:r>
            <a:endParaRPr lang="en-US"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531F6F61-D3AB-584B-9A25-1840AFE9EBEA}" type="slidenum">
              <a:rPr lang="en-US" sz="800"/>
              <a:pPr/>
              <a:t>23</a:t>
            </a:fld>
            <a:endParaRPr lang="en-US" sz="800"/>
          </a:p>
        </p:txBody>
      </p:sp>
      <p:sp>
        <p:nvSpPr>
          <p:cNvPr id="81922" name="Rectangle 2"/>
          <p:cNvSpPr>
            <a:spLocks noGrp="1" noRot="1" noChangeAspect="1" noChangeArrowheads="1" noTextEdit="1"/>
          </p:cNvSpPr>
          <p:nvPr>
            <p:ph type="sldImg"/>
          </p:nvPr>
        </p:nvSpPr>
        <p:spPr>
          <a:ln/>
        </p:spPr>
      </p:sp>
      <p:sp>
        <p:nvSpPr>
          <p:cNvPr id="8192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12713" marR="0" indent="-112713" algn="l" defTabSz="1020763" rtl="0" eaLnBrk="0" fontAlgn="base" latinLnBrk="0" hangingPunct="0">
              <a:lnSpc>
                <a:spcPct val="80000"/>
              </a:lnSpc>
              <a:spcBef>
                <a:spcPct val="50000"/>
              </a:spcBef>
              <a:spcAft>
                <a:spcPct val="0"/>
              </a:spcAft>
              <a:buClrTx/>
              <a:buSzPct val="100000"/>
              <a:buFontTx/>
              <a:buNone/>
              <a:tabLst/>
              <a:defRPr/>
            </a:pPr>
            <a:r>
              <a:rPr lang="en-US" sz="1200" kern="1200" dirty="0" smtClean="0">
                <a:solidFill>
                  <a:schemeClr val="tx1"/>
                </a:solidFill>
                <a:latin typeface="Arial" charset="0"/>
                <a:ea typeface="ＭＳ Ｐゴシック" charset="0"/>
                <a:cs typeface="ＭＳ Ｐゴシック" charset="0"/>
              </a:rPr>
              <a:t>1.2.4.1 Internet Access Technologies</a:t>
            </a:r>
          </a:p>
          <a:p>
            <a:pPr>
              <a:lnSpc>
                <a:spcPct val="80000"/>
              </a:lnSpc>
              <a:buFontTx/>
              <a:buNone/>
            </a:pPr>
            <a:r>
              <a:rPr lang="en-US" sz="1200" kern="1200" dirty="0" smtClean="0">
                <a:solidFill>
                  <a:schemeClr val="tx1"/>
                </a:solidFill>
                <a:latin typeface="Arial" charset="0"/>
                <a:ea typeface="ＭＳ Ｐゴシック" charset="0"/>
                <a:cs typeface="ＭＳ Ｐゴシック" charset="0"/>
              </a:rPr>
              <a:t>1.2.4.2 Connecting Remote Users to the Internet</a:t>
            </a:r>
          </a:p>
          <a:p>
            <a:pPr>
              <a:lnSpc>
                <a:spcPct val="80000"/>
              </a:lnSpc>
              <a:buFontTx/>
              <a:buNone/>
            </a:pPr>
            <a:endParaRPr lang="en-US"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5D52550-1C6D-E845-B51F-5F8BE6171487}" type="slidenum">
              <a:rPr lang="en-US" sz="800"/>
              <a:pPr/>
              <a:t>24</a:t>
            </a:fld>
            <a:endParaRPr lang="en-US" sz="800"/>
          </a:p>
        </p:txBody>
      </p:sp>
      <p:sp>
        <p:nvSpPr>
          <p:cNvPr id="83970" name="Rectangle 2"/>
          <p:cNvSpPr>
            <a:spLocks noGrp="1" noRot="1" noChangeAspect="1" noChangeArrowheads="1" noTextEdit="1"/>
          </p:cNvSpPr>
          <p:nvPr>
            <p:ph type="sldImg"/>
          </p:nvPr>
        </p:nvSpPr>
        <p:spPr>
          <a:ln/>
        </p:spPr>
      </p:sp>
      <p:sp>
        <p:nvSpPr>
          <p:cNvPr id="8397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12713" marR="0" indent="-112713" algn="l" defTabSz="1020763" rtl="0" eaLnBrk="0" fontAlgn="base" latinLnBrk="0" hangingPunct="0">
              <a:lnSpc>
                <a:spcPct val="80000"/>
              </a:lnSpc>
              <a:spcBef>
                <a:spcPct val="50000"/>
              </a:spcBef>
              <a:spcAft>
                <a:spcPct val="0"/>
              </a:spcAft>
              <a:buClrTx/>
              <a:buSzPct val="100000"/>
              <a:buFontTx/>
              <a:buNone/>
              <a:tabLst/>
              <a:defRPr/>
            </a:pPr>
            <a:r>
              <a:rPr lang="en-US" sz="1200" kern="1200" dirty="0" smtClean="0">
                <a:solidFill>
                  <a:schemeClr val="tx1"/>
                </a:solidFill>
                <a:latin typeface="Arial" charset="0"/>
                <a:ea typeface="ＭＳ Ｐゴシック" charset="0"/>
                <a:cs typeface="ＭＳ Ｐゴシック" charset="0"/>
              </a:rPr>
              <a:t>1.2.4.1 Internet Access Technologies</a:t>
            </a:r>
          </a:p>
          <a:p>
            <a:pPr>
              <a:lnSpc>
                <a:spcPct val="80000"/>
              </a:lnSpc>
              <a:buFontTx/>
              <a:buNone/>
            </a:pPr>
            <a:r>
              <a:rPr lang="en-US" sz="1200" kern="1200" dirty="0" smtClean="0">
                <a:solidFill>
                  <a:schemeClr val="tx1"/>
                </a:solidFill>
                <a:latin typeface="Arial" charset="0"/>
                <a:ea typeface="ＭＳ Ｐゴシック" charset="0"/>
                <a:cs typeface="ＭＳ Ｐゴシック" charset="0"/>
              </a:rPr>
              <a:t>1.2.4.3 Connecting Businesses to the Internet</a:t>
            </a:r>
            <a:endParaRPr lang="en-US"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11"/>
          <p:cNvSpPr>
            <a:spLocks noGrp="1" noChangeArrowheads="1"/>
          </p:cNvSpPr>
          <p:nvPr>
            <p:ph type="sldNum" sz="quarter" idx="5"/>
          </p:nvPr>
        </p:nvSpPr>
        <p:spPr>
          <a:noFill/>
        </p:spPr>
        <p:txBody>
          <a:bodyPr/>
          <a:lstStyle/>
          <a:p>
            <a:fld id="{F602A389-8690-465F-BB28-DC61C90E42E7}" type="slidenum">
              <a:rPr lang="en-US" smtClean="0"/>
              <a:pPr/>
              <a:t>25</a:t>
            </a:fld>
            <a:endParaRPr lang="en-US" dirty="0" smtClean="0"/>
          </a:p>
        </p:txBody>
      </p:sp>
      <p:sp>
        <p:nvSpPr>
          <p:cNvPr id="31747" name="Rectangle 2"/>
          <p:cNvSpPr>
            <a:spLocks noGrp="1" noRot="1" noChangeAspect="1" noChangeArrowheads="1" noTextEdit="1"/>
          </p:cNvSpPr>
          <p:nvPr>
            <p:ph type="sldImg"/>
          </p:nvPr>
        </p:nvSpPr>
        <p:spPr>
          <a:ln/>
        </p:spPr>
      </p:sp>
      <p:sp>
        <p:nvSpPr>
          <p:cNvPr id="31748" name="Rectangle 3"/>
          <p:cNvSpPr>
            <a:spLocks noGrp="1" noChangeArrowheads="1"/>
          </p:cNvSpPr>
          <p:nvPr>
            <p:ph type="body" idx="1"/>
          </p:nvPr>
        </p:nvSpPr>
        <p:spPr>
          <a:xfrm>
            <a:off x="404813" y="4378325"/>
            <a:ext cx="6121400" cy="4252913"/>
          </a:xfrm>
          <a:noFill/>
          <a:ln/>
        </p:spPr>
        <p:txBody>
          <a:bodyPr/>
          <a:lstStyle/>
          <a:p>
            <a:pPr>
              <a:buFontTx/>
              <a:buNone/>
            </a:pPr>
            <a:r>
              <a:rPr lang="en-US" b="0" dirty="0" smtClean="0"/>
              <a:t>Cisco Networking Academy program</a:t>
            </a:r>
          </a:p>
          <a:p>
            <a:pPr>
              <a:buFontTx/>
              <a:buNone/>
            </a:pPr>
            <a:r>
              <a:rPr lang="en-US" sz="1300" b="0" dirty="0" smtClean="0"/>
              <a:t>Introduction to Networks</a:t>
            </a:r>
            <a:endParaRPr lang="en-US" sz="1300" b="0" baseline="0" dirty="0" smtClean="0"/>
          </a:p>
          <a:p>
            <a:pPr>
              <a:buFontTx/>
              <a:buNone/>
            </a:pPr>
            <a:r>
              <a:rPr lang="en-US" sz="1300" b="0" dirty="0" smtClean="0"/>
              <a:t>Chapter 1: Exploring the Network</a:t>
            </a:r>
            <a:endParaRPr lang="en-GB" b="0" dirty="0" smtClean="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117FB9E6-8694-144F-93D6-FB3ABD0E94A0}" type="slidenum">
              <a:rPr lang="en-US" sz="800"/>
              <a:pPr/>
              <a:t>26</a:t>
            </a:fld>
            <a:endParaRPr lang="en-US" sz="800"/>
          </a:p>
        </p:txBody>
      </p:sp>
      <p:sp>
        <p:nvSpPr>
          <p:cNvPr id="36866" name="Rectangle 2"/>
          <p:cNvSpPr>
            <a:spLocks noGrp="1" noRot="1" noChangeAspect="1" noChangeArrowheads="1" noTextEdit="1"/>
          </p:cNvSpPr>
          <p:nvPr>
            <p:ph type="sldImg"/>
          </p:nvPr>
        </p:nvSpPr>
        <p:spPr>
          <a:ln/>
        </p:spPr>
      </p:sp>
      <p:sp>
        <p:nvSpPr>
          <p:cNvPr id="3686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1.3.1.1 The Converging Network</a:t>
            </a:r>
            <a:endParaRPr lang="en-US"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ED993268-E953-2F42-8C5E-336561899F89}" type="slidenum">
              <a:rPr lang="en-US" sz="800"/>
              <a:pPr/>
              <a:t>27</a:t>
            </a:fld>
            <a:endParaRPr lang="en-US" sz="800"/>
          </a:p>
        </p:txBody>
      </p:sp>
      <p:sp>
        <p:nvSpPr>
          <p:cNvPr id="38914" name="Rectangle 2"/>
          <p:cNvSpPr>
            <a:spLocks noGrp="1" noRot="1" noChangeAspect="1" noChangeArrowheads="1" noTextEdit="1"/>
          </p:cNvSpPr>
          <p:nvPr>
            <p:ph type="sldImg"/>
          </p:nvPr>
        </p:nvSpPr>
        <p:spPr>
          <a:ln/>
        </p:spPr>
      </p:sp>
      <p:sp>
        <p:nvSpPr>
          <p:cNvPr id="3891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1.3.1.2 Planning for the Future</a:t>
            </a:r>
            <a:endParaRPr lang="en-US"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7B8A5DA9-7DB1-7248-9C05-61318208F4DE}" type="slidenum">
              <a:rPr lang="en-US" sz="800"/>
              <a:pPr/>
              <a:t>28</a:t>
            </a:fld>
            <a:endParaRPr lang="en-US" sz="800"/>
          </a:p>
        </p:txBody>
      </p:sp>
      <p:sp>
        <p:nvSpPr>
          <p:cNvPr id="43010" name="Rectangle 2"/>
          <p:cNvSpPr>
            <a:spLocks noGrp="1" noRot="1" noChangeAspect="1" noChangeArrowheads="1" noTextEdit="1"/>
          </p:cNvSpPr>
          <p:nvPr>
            <p:ph type="sldImg"/>
          </p:nvPr>
        </p:nvSpPr>
        <p:spPr>
          <a:ln/>
        </p:spPr>
      </p:sp>
      <p:sp>
        <p:nvSpPr>
          <p:cNvPr id="4301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1.3.2.1 The Supporting Network Architecture</a:t>
            </a:r>
            <a:endParaRPr lang="en-US"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53927EE6-0587-B643-8AE4-3395E115027B}" type="slidenum">
              <a:rPr lang="en-US" sz="800"/>
              <a:pPr/>
              <a:t>29</a:t>
            </a:fld>
            <a:endParaRPr lang="en-US" sz="800"/>
          </a:p>
        </p:txBody>
      </p:sp>
      <p:sp>
        <p:nvSpPr>
          <p:cNvPr id="45058" name="Rectangle 2"/>
          <p:cNvSpPr>
            <a:spLocks noGrp="1" noRot="1" noChangeAspect="1" noChangeArrowheads="1" noTextEdit="1"/>
          </p:cNvSpPr>
          <p:nvPr>
            <p:ph type="sldImg"/>
          </p:nvPr>
        </p:nvSpPr>
        <p:spPr>
          <a:ln/>
        </p:spPr>
      </p:sp>
      <p:sp>
        <p:nvSpPr>
          <p:cNvPr id="4505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1.3.2.2 Fault Tolerance in Circuit Switched Networks</a:t>
            </a:r>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5C9B772C-9A16-E444-84E4-86EFFD35BFA2}" type="slidenum">
              <a:rPr lang="en-US" sz="800"/>
              <a:pPr/>
              <a:t>3</a:t>
            </a:fld>
            <a:endParaRPr lang="en-US" sz="800"/>
          </a:p>
        </p:txBody>
      </p:sp>
      <p:sp>
        <p:nvSpPr>
          <p:cNvPr id="10242" name="Rectangle 2"/>
          <p:cNvSpPr>
            <a:spLocks noGrp="1" noRot="1" noChangeAspect="1" noChangeArrowheads="1" noTextEdit="1"/>
          </p:cNvSpPr>
          <p:nvPr>
            <p:ph type="sldImg"/>
          </p:nvPr>
        </p:nvSpPr>
        <p:spPr>
          <a:ln/>
        </p:spPr>
      </p:sp>
      <p:sp>
        <p:nvSpPr>
          <p:cNvPr id="1024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b="0" dirty="0"/>
              <a:t>Chapter 1 Sections</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53927EE6-0587-B643-8AE4-3395E115027B}" type="slidenum">
              <a:rPr lang="en-US" sz="800"/>
              <a:pPr/>
              <a:t>30</a:t>
            </a:fld>
            <a:endParaRPr lang="en-US" sz="800"/>
          </a:p>
        </p:txBody>
      </p:sp>
      <p:sp>
        <p:nvSpPr>
          <p:cNvPr id="45058" name="Rectangle 2"/>
          <p:cNvSpPr>
            <a:spLocks noGrp="1" noRot="1" noChangeAspect="1" noChangeArrowheads="1" noTextEdit="1"/>
          </p:cNvSpPr>
          <p:nvPr>
            <p:ph type="sldImg"/>
          </p:nvPr>
        </p:nvSpPr>
        <p:spPr>
          <a:ln/>
        </p:spPr>
      </p:sp>
      <p:sp>
        <p:nvSpPr>
          <p:cNvPr id="4505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1.3.2.3 Fault Tolerance in Packet-Switched Networks</a:t>
            </a:r>
            <a:endParaRPr lang="en-US"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77722882-7E70-6043-B58D-8E593AE71A70}" type="slidenum">
              <a:rPr lang="en-US" sz="800"/>
              <a:pPr/>
              <a:t>31</a:t>
            </a:fld>
            <a:endParaRPr lang="en-US" sz="800"/>
          </a:p>
        </p:txBody>
      </p:sp>
      <p:sp>
        <p:nvSpPr>
          <p:cNvPr id="47106" name="Rectangle 2"/>
          <p:cNvSpPr>
            <a:spLocks noGrp="1" noRot="1" noChangeAspect="1" noChangeArrowheads="1" noTextEdit="1"/>
          </p:cNvSpPr>
          <p:nvPr>
            <p:ph type="sldImg"/>
          </p:nvPr>
        </p:nvSpPr>
        <p:spPr>
          <a:ln/>
        </p:spPr>
      </p:sp>
      <p:sp>
        <p:nvSpPr>
          <p:cNvPr id="4710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1.3.2.4 Scalable Networks</a:t>
            </a:r>
            <a:endParaRPr lang="en-US"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D1A4364D-7D8A-FF42-B132-A95366D63434}" type="slidenum">
              <a:rPr lang="en-US" sz="800"/>
              <a:pPr/>
              <a:t>32</a:t>
            </a:fld>
            <a:endParaRPr lang="en-US" sz="800"/>
          </a:p>
        </p:txBody>
      </p:sp>
      <p:sp>
        <p:nvSpPr>
          <p:cNvPr id="49154" name="Rectangle 2"/>
          <p:cNvSpPr>
            <a:spLocks noGrp="1" noRot="1" noChangeAspect="1" noChangeArrowheads="1" noTextEdit="1"/>
          </p:cNvSpPr>
          <p:nvPr>
            <p:ph type="sldImg"/>
          </p:nvPr>
        </p:nvSpPr>
        <p:spPr>
          <a:ln/>
        </p:spPr>
      </p:sp>
      <p:sp>
        <p:nvSpPr>
          <p:cNvPr id="4915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1.3.2.5 Providing </a:t>
            </a:r>
            <a:r>
              <a:rPr lang="en-US" sz="1200" kern="1200" dirty="0" err="1" smtClean="0">
                <a:solidFill>
                  <a:schemeClr val="tx1"/>
                </a:solidFill>
                <a:latin typeface="Arial" charset="0"/>
                <a:ea typeface="ＭＳ Ｐゴシック" charset="0"/>
                <a:cs typeface="ＭＳ Ｐゴシック" charset="0"/>
              </a:rPr>
              <a:t>QoS</a:t>
            </a:r>
            <a:endParaRPr lang="en-US"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126C4740-6176-6B42-AE8B-248565D05237}" type="slidenum">
              <a:rPr lang="en-US" sz="800"/>
              <a:pPr/>
              <a:t>33</a:t>
            </a:fld>
            <a:endParaRPr lang="en-US" sz="800"/>
          </a:p>
        </p:txBody>
      </p:sp>
      <p:sp>
        <p:nvSpPr>
          <p:cNvPr id="51202" name="Rectangle 2"/>
          <p:cNvSpPr>
            <a:spLocks noGrp="1" noRot="1" noChangeAspect="1" noChangeArrowheads="1" noTextEdit="1"/>
          </p:cNvSpPr>
          <p:nvPr>
            <p:ph type="sldImg"/>
          </p:nvPr>
        </p:nvSpPr>
        <p:spPr>
          <a:ln/>
        </p:spPr>
      </p:sp>
      <p:sp>
        <p:nvSpPr>
          <p:cNvPr id="5120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1.3.2.6 Providing Network Security</a:t>
            </a:r>
            <a:endParaRPr lang="en-US"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11"/>
          <p:cNvSpPr>
            <a:spLocks noGrp="1" noChangeArrowheads="1"/>
          </p:cNvSpPr>
          <p:nvPr>
            <p:ph type="sldNum" sz="quarter" idx="5"/>
          </p:nvPr>
        </p:nvSpPr>
        <p:spPr>
          <a:noFill/>
        </p:spPr>
        <p:txBody>
          <a:bodyPr/>
          <a:lstStyle/>
          <a:p>
            <a:fld id="{F602A389-8690-465F-BB28-DC61C90E42E7}" type="slidenum">
              <a:rPr lang="en-US" smtClean="0"/>
              <a:pPr/>
              <a:t>34</a:t>
            </a:fld>
            <a:endParaRPr lang="en-US" dirty="0" smtClean="0"/>
          </a:p>
        </p:txBody>
      </p:sp>
      <p:sp>
        <p:nvSpPr>
          <p:cNvPr id="31747" name="Rectangle 2"/>
          <p:cNvSpPr>
            <a:spLocks noGrp="1" noRot="1" noChangeAspect="1" noChangeArrowheads="1" noTextEdit="1"/>
          </p:cNvSpPr>
          <p:nvPr>
            <p:ph type="sldImg"/>
          </p:nvPr>
        </p:nvSpPr>
        <p:spPr>
          <a:ln/>
        </p:spPr>
      </p:sp>
      <p:sp>
        <p:nvSpPr>
          <p:cNvPr id="31748" name="Rectangle 3"/>
          <p:cNvSpPr>
            <a:spLocks noGrp="1" noChangeArrowheads="1"/>
          </p:cNvSpPr>
          <p:nvPr>
            <p:ph type="body" idx="1"/>
          </p:nvPr>
        </p:nvSpPr>
        <p:spPr>
          <a:xfrm>
            <a:off x="404813" y="4378325"/>
            <a:ext cx="6121400" cy="4252913"/>
          </a:xfrm>
          <a:noFill/>
          <a:ln/>
        </p:spPr>
        <p:txBody>
          <a:bodyPr/>
          <a:lstStyle/>
          <a:p>
            <a:pPr>
              <a:buFontTx/>
              <a:buNone/>
            </a:pPr>
            <a:r>
              <a:rPr lang="en-US" b="0" dirty="0" smtClean="0"/>
              <a:t>Cisco Networking Academy program</a:t>
            </a:r>
          </a:p>
          <a:p>
            <a:pPr>
              <a:buFontTx/>
              <a:buNone/>
            </a:pPr>
            <a:r>
              <a:rPr lang="en-US" sz="1300" b="0" dirty="0" smtClean="0"/>
              <a:t>Introduction to Networks</a:t>
            </a:r>
            <a:endParaRPr lang="en-US" sz="1300" b="0" baseline="0" dirty="0" smtClean="0"/>
          </a:p>
          <a:p>
            <a:pPr>
              <a:buFontTx/>
              <a:buNone/>
            </a:pPr>
            <a:r>
              <a:rPr lang="en-US" sz="1300" b="0" dirty="0" smtClean="0"/>
              <a:t>Chapter 1: Exploring the Network</a:t>
            </a:r>
            <a:endParaRPr lang="en-GB" b="0" dirty="0" smtClean="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AE7691EC-BB62-0C4B-A1A0-95FDF2391D96}" type="slidenum">
              <a:rPr lang="en-US" sz="800"/>
              <a:pPr/>
              <a:t>35</a:t>
            </a:fld>
            <a:endParaRPr lang="en-US" sz="800"/>
          </a:p>
        </p:txBody>
      </p:sp>
      <p:sp>
        <p:nvSpPr>
          <p:cNvPr id="90114" name="Rectangle 2"/>
          <p:cNvSpPr>
            <a:spLocks noGrp="1" noRot="1" noChangeAspect="1" noChangeArrowheads="1" noTextEdit="1"/>
          </p:cNvSpPr>
          <p:nvPr>
            <p:ph type="sldImg"/>
          </p:nvPr>
        </p:nvSpPr>
        <p:spPr>
          <a:ln/>
        </p:spPr>
      </p:sp>
      <p:sp>
        <p:nvSpPr>
          <p:cNvPr id="9011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hu-HU" sz="1200" kern="1200" dirty="0" smtClean="0">
                <a:solidFill>
                  <a:schemeClr val="tx1"/>
                </a:solidFill>
                <a:latin typeface="Arial" charset="0"/>
                <a:ea typeface="ＭＳ Ｐゴシック" charset="0"/>
                <a:cs typeface="ＭＳ Ｐゴシック" charset="0"/>
              </a:rPr>
              <a:t>1.4.1.1 New Trends</a:t>
            </a:r>
            <a:endParaRPr lang="en-US"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53FE1D13-24F9-AD40-B322-F885E4C0385F}" type="slidenum">
              <a:rPr lang="en-US" sz="800"/>
              <a:pPr/>
              <a:t>36</a:t>
            </a:fld>
            <a:endParaRPr lang="en-US" sz="800"/>
          </a:p>
        </p:txBody>
      </p:sp>
      <p:sp>
        <p:nvSpPr>
          <p:cNvPr id="92162" name="Rectangle 2"/>
          <p:cNvSpPr>
            <a:spLocks noGrp="1" noRot="1" noChangeAspect="1" noChangeArrowheads="1" noTextEdit="1"/>
          </p:cNvSpPr>
          <p:nvPr>
            <p:ph type="sldImg"/>
          </p:nvPr>
        </p:nvSpPr>
        <p:spPr>
          <a:ln/>
        </p:spPr>
      </p:sp>
      <p:sp>
        <p:nvSpPr>
          <p:cNvPr id="9216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1.4.1.2 BYOD</a:t>
            </a:r>
            <a:endParaRPr lang="en-US"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1476F820-85C4-F142-B35E-4A6845A574F0}" type="slidenum">
              <a:rPr lang="en-US" sz="800"/>
              <a:pPr/>
              <a:t>37</a:t>
            </a:fld>
            <a:endParaRPr lang="en-US" sz="800"/>
          </a:p>
        </p:txBody>
      </p:sp>
      <p:sp>
        <p:nvSpPr>
          <p:cNvPr id="94210" name="Rectangle 2"/>
          <p:cNvSpPr>
            <a:spLocks noGrp="1" noRot="1" noChangeAspect="1" noChangeArrowheads="1" noTextEdit="1"/>
          </p:cNvSpPr>
          <p:nvPr>
            <p:ph type="sldImg"/>
          </p:nvPr>
        </p:nvSpPr>
        <p:spPr>
          <a:ln/>
        </p:spPr>
      </p:sp>
      <p:sp>
        <p:nvSpPr>
          <p:cNvPr id="9421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1.4.1.3 Online Collaboration</a:t>
            </a:r>
            <a:endParaRPr lang="en-US"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17C2DEEB-8ACC-7644-9010-3929E6BDCA5B}" type="slidenum">
              <a:rPr lang="en-US" sz="800"/>
              <a:pPr/>
              <a:t>38</a:t>
            </a:fld>
            <a:endParaRPr lang="en-US" sz="800"/>
          </a:p>
        </p:txBody>
      </p:sp>
      <p:sp>
        <p:nvSpPr>
          <p:cNvPr id="96258" name="Rectangle 2"/>
          <p:cNvSpPr>
            <a:spLocks noGrp="1" noRot="1" noChangeAspect="1" noChangeArrowheads="1" noTextEdit="1"/>
          </p:cNvSpPr>
          <p:nvPr>
            <p:ph type="sldImg"/>
          </p:nvPr>
        </p:nvSpPr>
        <p:spPr>
          <a:ln/>
        </p:spPr>
      </p:sp>
      <p:sp>
        <p:nvSpPr>
          <p:cNvPr id="9625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1.4.1.4 Video Communication</a:t>
            </a:r>
            <a:endParaRPr lang="en-US"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42355F44-ACAC-7043-A397-8E564A5029A6}" type="slidenum">
              <a:rPr lang="en-US" sz="800"/>
              <a:pPr/>
              <a:t>39</a:t>
            </a:fld>
            <a:endParaRPr lang="en-US" sz="800"/>
          </a:p>
        </p:txBody>
      </p:sp>
      <p:sp>
        <p:nvSpPr>
          <p:cNvPr id="98306" name="Rectangle 2"/>
          <p:cNvSpPr>
            <a:spLocks noGrp="1" noRot="1" noChangeAspect="1" noChangeArrowheads="1" noTextEdit="1"/>
          </p:cNvSpPr>
          <p:nvPr>
            <p:ph type="sldImg"/>
          </p:nvPr>
        </p:nvSpPr>
        <p:spPr>
          <a:ln/>
        </p:spPr>
      </p:sp>
      <p:sp>
        <p:nvSpPr>
          <p:cNvPr id="9830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1.4.1.5 Cloud Computing</a:t>
            </a:r>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11"/>
          <p:cNvSpPr>
            <a:spLocks noGrp="1" noChangeArrowheads="1"/>
          </p:cNvSpPr>
          <p:nvPr>
            <p:ph type="sldNum" sz="quarter" idx="5"/>
          </p:nvPr>
        </p:nvSpPr>
        <p:spPr>
          <a:noFill/>
        </p:spPr>
        <p:txBody>
          <a:bodyPr/>
          <a:lstStyle/>
          <a:p>
            <a:fld id="{F602A389-8690-465F-BB28-DC61C90E42E7}" type="slidenum">
              <a:rPr lang="en-US" smtClean="0"/>
              <a:pPr/>
              <a:t>4</a:t>
            </a:fld>
            <a:endParaRPr lang="en-US" dirty="0" smtClean="0"/>
          </a:p>
        </p:txBody>
      </p:sp>
      <p:sp>
        <p:nvSpPr>
          <p:cNvPr id="31747" name="Rectangle 2"/>
          <p:cNvSpPr>
            <a:spLocks noGrp="1" noRot="1" noChangeAspect="1" noChangeArrowheads="1" noTextEdit="1"/>
          </p:cNvSpPr>
          <p:nvPr>
            <p:ph type="sldImg"/>
          </p:nvPr>
        </p:nvSpPr>
        <p:spPr>
          <a:ln/>
        </p:spPr>
      </p:sp>
      <p:sp>
        <p:nvSpPr>
          <p:cNvPr id="31748" name="Rectangle 3"/>
          <p:cNvSpPr>
            <a:spLocks noGrp="1" noChangeArrowheads="1"/>
          </p:cNvSpPr>
          <p:nvPr>
            <p:ph type="body" idx="1"/>
          </p:nvPr>
        </p:nvSpPr>
        <p:spPr>
          <a:xfrm>
            <a:off x="404813" y="4378325"/>
            <a:ext cx="6121400" cy="4252913"/>
          </a:xfrm>
          <a:noFill/>
          <a:ln/>
        </p:spPr>
        <p:txBody>
          <a:bodyPr/>
          <a:lstStyle/>
          <a:p>
            <a:pPr>
              <a:buFontTx/>
              <a:buNone/>
            </a:pPr>
            <a:r>
              <a:rPr lang="en-US" b="0" dirty="0" smtClean="0"/>
              <a:t>Cisco Networking Academy program</a:t>
            </a:r>
          </a:p>
          <a:p>
            <a:pPr>
              <a:buFontTx/>
              <a:buNone/>
            </a:pPr>
            <a:r>
              <a:rPr lang="en-US" sz="1300" b="0" dirty="0" smtClean="0"/>
              <a:t>Introduction to Networks</a:t>
            </a:r>
            <a:endParaRPr lang="en-US" sz="1300" b="0" baseline="0" dirty="0" smtClean="0"/>
          </a:p>
          <a:p>
            <a:pPr>
              <a:buFontTx/>
              <a:buNone/>
            </a:pPr>
            <a:r>
              <a:rPr lang="en-US" sz="1300" b="0" dirty="0" smtClean="0"/>
              <a:t>Chapter 1: Exploring the Network</a:t>
            </a:r>
            <a:endParaRPr lang="en-GB" b="0" dirty="0" smtClean="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0F44EFC-A188-154E-9D01-11C485224BED}" type="slidenum">
              <a:rPr lang="en-US" sz="800"/>
              <a:pPr/>
              <a:t>40</a:t>
            </a:fld>
            <a:endParaRPr lang="en-US" sz="800"/>
          </a:p>
        </p:txBody>
      </p:sp>
      <p:sp>
        <p:nvSpPr>
          <p:cNvPr id="100354" name="Rectangle 2"/>
          <p:cNvSpPr>
            <a:spLocks noGrp="1" noRot="1" noChangeAspect="1" noChangeArrowheads="1" noTextEdit="1"/>
          </p:cNvSpPr>
          <p:nvPr>
            <p:ph type="sldImg"/>
          </p:nvPr>
        </p:nvSpPr>
        <p:spPr>
          <a:ln/>
        </p:spPr>
      </p:sp>
      <p:sp>
        <p:nvSpPr>
          <p:cNvPr id="10035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1.4.1.6 Data Centers</a:t>
            </a:r>
            <a:endParaRPr lang="en-US"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0F44EFC-A188-154E-9D01-11C485224BED}" type="slidenum">
              <a:rPr lang="en-US" sz="800"/>
              <a:pPr/>
              <a:t>41</a:t>
            </a:fld>
            <a:endParaRPr lang="en-US" sz="800"/>
          </a:p>
        </p:txBody>
      </p:sp>
      <p:sp>
        <p:nvSpPr>
          <p:cNvPr id="100354" name="Rectangle 2"/>
          <p:cNvSpPr>
            <a:spLocks noGrp="1" noRot="1" noChangeAspect="1" noChangeArrowheads="1" noTextEdit="1"/>
          </p:cNvSpPr>
          <p:nvPr>
            <p:ph type="sldImg"/>
          </p:nvPr>
        </p:nvSpPr>
        <p:spPr>
          <a:ln/>
        </p:spPr>
      </p:sp>
      <p:sp>
        <p:nvSpPr>
          <p:cNvPr id="10035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1.4.2.1 Technology Trends in the Home</a:t>
            </a:r>
            <a:endParaRPr lang="en-US"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0F44EFC-A188-154E-9D01-11C485224BED}" type="slidenum">
              <a:rPr lang="en-US" sz="800"/>
              <a:pPr/>
              <a:t>42</a:t>
            </a:fld>
            <a:endParaRPr lang="en-US" sz="800"/>
          </a:p>
        </p:txBody>
      </p:sp>
      <p:sp>
        <p:nvSpPr>
          <p:cNvPr id="100354" name="Rectangle 2"/>
          <p:cNvSpPr>
            <a:spLocks noGrp="1" noRot="1" noChangeAspect="1" noChangeArrowheads="1" noTextEdit="1"/>
          </p:cNvSpPr>
          <p:nvPr>
            <p:ph type="sldImg"/>
          </p:nvPr>
        </p:nvSpPr>
        <p:spPr>
          <a:ln/>
        </p:spPr>
      </p:sp>
      <p:sp>
        <p:nvSpPr>
          <p:cNvPr id="10035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1.4.2.2 </a:t>
            </a:r>
            <a:r>
              <a:rPr lang="en-US" sz="1200" kern="1200" dirty="0" err="1" smtClean="0">
                <a:solidFill>
                  <a:schemeClr val="tx1"/>
                </a:solidFill>
                <a:latin typeface="Arial" charset="0"/>
                <a:ea typeface="ＭＳ Ｐゴシック" charset="0"/>
                <a:cs typeface="ＭＳ Ｐゴシック" charset="0"/>
              </a:rPr>
              <a:t>Powerline</a:t>
            </a:r>
            <a:r>
              <a:rPr lang="en-US" sz="1200" kern="1200" dirty="0" smtClean="0">
                <a:solidFill>
                  <a:schemeClr val="tx1"/>
                </a:solidFill>
                <a:latin typeface="Arial" charset="0"/>
                <a:ea typeface="ＭＳ Ｐゴシック" charset="0"/>
                <a:cs typeface="ＭＳ Ｐゴシック" charset="0"/>
              </a:rPr>
              <a:t> Networking</a:t>
            </a:r>
            <a:endParaRPr lang="en-US"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0F44EFC-A188-154E-9D01-11C485224BED}" type="slidenum">
              <a:rPr lang="en-US" sz="800"/>
              <a:pPr/>
              <a:t>43</a:t>
            </a:fld>
            <a:endParaRPr lang="en-US" sz="800"/>
          </a:p>
        </p:txBody>
      </p:sp>
      <p:sp>
        <p:nvSpPr>
          <p:cNvPr id="100354" name="Rectangle 2"/>
          <p:cNvSpPr>
            <a:spLocks noGrp="1" noRot="1" noChangeAspect="1" noChangeArrowheads="1" noTextEdit="1"/>
          </p:cNvSpPr>
          <p:nvPr>
            <p:ph type="sldImg"/>
          </p:nvPr>
        </p:nvSpPr>
        <p:spPr>
          <a:ln/>
        </p:spPr>
      </p:sp>
      <p:sp>
        <p:nvSpPr>
          <p:cNvPr id="10035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1.4.2.3 Wireless Broadband</a:t>
            </a:r>
            <a:endParaRPr lang="en-US" dirty="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02C3DC29-09CB-604F-B268-FE26560AF238}" type="slidenum">
              <a:rPr lang="en-US" sz="800"/>
              <a:pPr/>
              <a:t>44</a:t>
            </a:fld>
            <a:endParaRPr lang="en-US" sz="800"/>
          </a:p>
        </p:txBody>
      </p:sp>
      <p:sp>
        <p:nvSpPr>
          <p:cNvPr id="102402" name="Rectangle 2"/>
          <p:cNvSpPr>
            <a:spLocks noGrp="1" noRot="1" noChangeAspect="1" noChangeArrowheads="1" noTextEdit="1"/>
          </p:cNvSpPr>
          <p:nvPr>
            <p:ph type="sldImg"/>
          </p:nvPr>
        </p:nvSpPr>
        <p:spPr>
          <a:ln/>
        </p:spPr>
      </p:sp>
      <p:sp>
        <p:nvSpPr>
          <p:cNvPr id="10240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1.4.3.1 Security threats</a:t>
            </a:r>
            <a:endParaRPr lang="en-US"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4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90C64FFB-B6CF-4440-B5EC-60CB07119845}" type="slidenum">
              <a:rPr lang="en-US" sz="800"/>
              <a:pPr/>
              <a:t>45</a:t>
            </a:fld>
            <a:endParaRPr lang="en-US" sz="800"/>
          </a:p>
        </p:txBody>
      </p:sp>
      <p:sp>
        <p:nvSpPr>
          <p:cNvPr id="104450" name="Rectangle 2"/>
          <p:cNvSpPr>
            <a:spLocks noGrp="1" noRot="1" noChangeAspect="1" noChangeArrowheads="1" noTextEdit="1"/>
          </p:cNvSpPr>
          <p:nvPr>
            <p:ph type="sldImg"/>
          </p:nvPr>
        </p:nvSpPr>
        <p:spPr>
          <a:ln/>
        </p:spPr>
      </p:sp>
      <p:sp>
        <p:nvSpPr>
          <p:cNvPr id="10445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1.4.3.1 Security threats</a:t>
            </a:r>
            <a:r>
              <a:rPr lang="en-US" dirty="0" smtClean="0"/>
              <a:t> (cont.)</a:t>
            </a:r>
            <a:endParaRPr lang="en-US" dirty="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7"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2760EC05-DA1F-874D-947F-5C8F82065C1C}" type="slidenum">
              <a:rPr lang="en-US" sz="800"/>
              <a:pPr/>
              <a:t>46</a:t>
            </a:fld>
            <a:endParaRPr lang="en-US" sz="800"/>
          </a:p>
        </p:txBody>
      </p:sp>
      <p:sp>
        <p:nvSpPr>
          <p:cNvPr id="106498" name="Rectangle 2"/>
          <p:cNvSpPr>
            <a:spLocks noGrp="1" noRot="1" noChangeAspect="1" noChangeArrowheads="1" noTextEdit="1"/>
          </p:cNvSpPr>
          <p:nvPr>
            <p:ph type="sldImg"/>
          </p:nvPr>
        </p:nvSpPr>
        <p:spPr>
          <a:ln/>
        </p:spPr>
      </p:sp>
      <p:sp>
        <p:nvSpPr>
          <p:cNvPr id="10649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1.4.3.2 Security Solutions</a:t>
            </a:r>
            <a:endParaRPr lang="en-US" dirty="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3"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D30F7306-6C16-064C-839B-156BE5B973D9}" type="slidenum">
              <a:rPr lang="en-US" sz="800"/>
              <a:pPr/>
              <a:t>47</a:t>
            </a:fld>
            <a:endParaRPr lang="en-US" sz="800"/>
          </a:p>
        </p:txBody>
      </p:sp>
      <p:sp>
        <p:nvSpPr>
          <p:cNvPr id="110594" name="Rectangle 2"/>
          <p:cNvSpPr>
            <a:spLocks noGrp="1" noRot="1" noChangeAspect="1" noChangeArrowheads="1" noTextEdit="1"/>
          </p:cNvSpPr>
          <p:nvPr>
            <p:ph type="sldImg"/>
          </p:nvPr>
        </p:nvSpPr>
        <p:spPr>
          <a:ln/>
        </p:spPr>
      </p:sp>
      <p:sp>
        <p:nvSpPr>
          <p:cNvPr id="1105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1.4.4.1 Cisco Network Architectures</a:t>
            </a:r>
            <a:endParaRPr lang="en-US" dirty="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5"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73C55D1D-B3E8-A64F-957F-FCAFD9CC39AB}" type="slidenum">
              <a:rPr lang="en-US" sz="800"/>
              <a:pPr/>
              <a:t>48</a:t>
            </a:fld>
            <a:endParaRPr lang="en-US" sz="800"/>
          </a:p>
        </p:txBody>
      </p:sp>
      <p:sp>
        <p:nvSpPr>
          <p:cNvPr id="118786" name="Rectangle 2"/>
          <p:cNvSpPr>
            <a:spLocks noGrp="1" noRot="1" noChangeAspect="1" noChangeArrowheads="1" noTextEdit="1"/>
          </p:cNvSpPr>
          <p:nvPr>
            <p:ph type="sldImg"/>
          </p:nvPr>
        </p:nvSpPr>
        <p:spPr>
          <a:ln/>
        </p:spPr>
      </p:sp>
      <p:sp>
        <p:nvSpPr>
          <p:cNvPr id="11878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1.4.4.2 CCNA</a:t>
            </a:r>
            <a:endParaRPr lang="en-US" dirty="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3"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0A7AF211-02D4-CA4C-B739-BDD3E82BAC44}" type="slidenum">
              <a:rPr lang="en-US" sz="800"/>
              <a:pPr/>
              <a:t>49</a:t>
            </a:fld>
            <a:endParaRPr lang="en-US" sz="800"/>
          </a:p>
        </p:txBody>
      </p:sp>
      <p:sp>
        <p:nvSpPr>
          <p:cNvPr id="120834" name="Rectangle 2"/>
          <p:cNvSpPr>
            <a:spLocks noGrp="1" noRot="1" noChangeAspect="1" noChangeArrowheads="1" noTextEdit="1"/>
          </p:cNvSpPr>
          <p:nvPr>
            <p:ph type="sldImg"/>
          </p:nvPr>
        </p:nvSpPr>
        <p:spPr>
          <a:ln/>
        </p:spPr>
      </p:sp>
      <p:sp>
        <p:nvSpPr>
          <p:cNvPr id="1208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dirty="0" smtClean="0"/>
              <a:t>Chapter I Summary</a:t>
            </a:r>
            <a:endParaRPr 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0B085E8B-D399-554D-A2F9-428D37D8558B}" type="slidenum">
              <a:rPr lang="en-US" sz="800"/>
              <a:pPr/>
              <a:t>5</a:t>
            </a:fld>
            <a:endParaRPr lang="en-US" sz="800"/>
          </a:p>
        </p:txBody>
      </p:sp>
      <p:sp>
        <p:nvSpPr>
          <p:cNvPr id="18434" name="Rectangle 2"/>
          <p:cNvSpPr>
            <a:spLocks noGrp="1" noRot="1" noChangeAspect="1" noChangeArrowheads="1" noTextEdit="1"/>
          </p:cNvSpPr>
          <p:nvPr>
            <p:ph type="sldImg"/>
          </p:nvPr>
        </p:nvSpPr>
        <p:spPr>
          <a:ln/>
        </p:spPr>
      </p:sp>
      <p:sp>
        <p:nvSpPr>
          <p:cNvPr id="184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1.1.1.1 Networks in Our Daily Lives</a:t>
            </a:r>
          </a:p>
          <a:p>
            <a:pPr>
              <a:lnSpc>
                <a:spcPct val="80000"/>
              </a:lnSpc>
              <a:buFontTx/>
              <a:buNone/>
            </a:pPr>
            <a:r>
              <a:rPr lang="en-US" sz="1200" kern="1200" dirty="0" smtClean="0">
                <a:solidFill>
                  <a:schemeClr val="tx1"/>
                </a:solidFill>
                <a:latin typeface="Arial" charset="0"/>
                <a:ea typeface="ＭＳ Ｐゴシック" charset="0"/>
                <a:cs typeface="ＭＳ Ｐゴシック" charset="0"/>
              </a:rPr>
              <a:t>1.1.1.2 Technology Then and Now</a:t>
            </a:r>
            <a:endParaRPr lang="en-US" dirty="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3"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0A7AF211-02D4-CA4C-B739-BDD3E82BAC44}" type="slidenum">
              <a:rPr lang="en-US" sz="800"/>
              <a:pPr/>
              <a:t>50</a:t>
            </a:fld>
            <a:endParaRPr lang="en-US" sz="800"/>
          </a:p>
        </p:txBody>
      </p:sp>
      <p:sp>
        <p:nvSpPr>
          <p:cNvPr id="120834" name="Rectangle 2"/>
          <p:cNvSpPr>
            <a:spLocks noGrp="1" noRot="1" noChangeAspect="1" noChangeArrowheads="1" noTextEdit="1"/>
          </p:cNvSpPr>
          <p:nvPr>
            <p:ph type="sldImg"/>
          </p:nvPr>
        </p:nvSpPr>
        <p:spPr>
          <a:ln/>
        </p:spPr>
      </p:sp>
      <p:sp>
        <p:nvSpPr>
          <p:cNvPr id="1208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dirty="0" smtClean="0"/>
              <a:t>Chapter 12 Summary (cont.)</a:t>
            </a:r>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D574A9B6-3F6D-3B47-A0D1-43AF6B391162}" type="slidenum">
              <a:rPr lang="en-US" sz="800"/>
              <a:pPr/>
              <a:t>6</a:t>
            </a:fld>
            <a:endParaRPr lang="en-US" sz="800"/>
          </a:p>
        </p:txBody>
      </p:sp>
      <p:sp>
        <p:nvSpPr>
          <p:cNvPr id="20482" name="Rectangle 2"/>
          <p:cNvSpPr>
            <a:spLocks noGrp="1" noRot="1" noChangeAspect="1" noChangeArrowheads="1" noTextEdit="1"/>
          </p:cNvSpPr>
          <p:nvPr>
            <p:ph type="sldImg"/>
          </p:nvPr>
        </p:nvSpPr>
        <p:spPr>
          <a:ln/>
        </p:spPr>
      </p:sp>
      <p:sp>
        <p:nvSpPr>
          <p:cNvPr id="2048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1.1.1.3 The Global Community</a:t>
            </a:r>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7</a:t>
            </a:fld>
            <a:endParaRPr lang="en-U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1.1.1.4 Networks Support the Way We Learn</a:t>
            </a:r>
          </a:p>
          <a:p>
            <a:pPr>
              <a:lnSpc>
                <a:spcPct val="80000"/>
              </a:lnSpc>
              <a:buFontTx/>
              <a:buNone/>
            </a:pPr>
            <a:r>
              <a:rPr lang="en-US" sz="1200" kern="1200" dirty="0" smtClean="0">
                <a:solidFill>
                  <a:schemeClr val="tx1"/>
                </a:solidFill>
                <a:latin typeface="Arial" charset="0"/>
                <a:ea typeface="ＭＳ Ｐゴシック" charset="0"/>
                <a:cs typeface="ＭＳ Ｐゴシック" charset="0"/>
              </a:rPr>
              <a:t>1.1.1.5 Networks Support the Way We Communicate</a:t>
            </a:r>
          </a:p>
          <a:p>
            <a:pPr>
              <a:lnSpc>
                <a:spcPct val="80000"/>
              </a:lnSpc>
              <a:buFontTx/>
              <a:buNone/>
            </a:pPr>
            <a:r>
              <a:rPr lang="en-US" sz="1200" kern="1200" dirty="0" smtClean="0">
                <a:solidFill>
                  <a:schemeClr val="tx1"/>
                </a:solidFill>
                <a:latin typeface="Arial" charset="0"/>
                <a:ea typeface="ＭＳ Ｐゴシック" charset="0"/>
                <a:cs typeface="ＭＳ Ｐゴシック" charset="0"/>
              </a:rPr>
              <a:t>1.1.1.6 Networks Support the Way We Work</a:t>
            </a:r>
          </a:p>
          <a:p>
            <a:pPr>
              <a:lnSpc>
                <a:spcPct val="80000"/>
              </a:lnSpc>
              <a:buFontTx/>
              <a:buNone/>
            </a:pPr>
            <a:r>
              <a:rPr lang="en-US" sz="1200" kern="1200" dirty="0" smtClean="0">
                <a:solidFill>
                  <a:schemeClr val="tx1"/>
                </a:solidFill>
                <a:latin typeface="Arial" charset="0"/>
                <a:ea typeface="ＭＳ Ｐゴシック" charset="0"/>
                <a:cs typeface="ＭＳ Ｐゴシック" charset="0"/>
              </a:rPr>
              <a:t>1.1.1.7 Networks Support the Way We Play</a:t>
            </a:r>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6960854F-6099-C645-9633-B44CFEAB8F51}" type="slidenum">
              <a:rPr lang="en-US" sz="800"/>
              <a:pPr/>
              <a:t>8</a:t>
            </a:fld>
            <a:endParaRPr lang="en-US" sz="800"/>
          </a:p>
        </p:txBody>
      </p:sp>
      <p:sp>
        <p:nvSpPr>
          <p:cNvPr id="28674" name="Rectangle 2"/>
          <p:cNvSpPr>
            <a:spLocks noGrp="1" noRot="1" noChangeAspect="1" noChangeArrowheads="1" noTextEdit="1"/>
          </p:cNvSpPr>
          <p:nvPr>
            <p:ph type="sldImg"/>
          </p:nvPr>
        </p:nvSpPr>
        <p:spPr>
          <a:ln/>
        </p:spPr>
      </p:sp>
      <p:sp>
        <p:nvSpPr>
          <p:cNvPr id="2867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1.1.2.1 Networks of Many Sizes</a:t>
            </a:r>
            <a:endParaRPr 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6960854F-6099-C645-9633-B44CFEAB8F51}" type="slidenum">
              <a:rPr lang="en-US" sz="800"/>
              <a:pPr/>
              <a:t>9</a:t>
            </a:fld>
            <a:endParaRPr lang="en-US" sz="800"/>
          </a:p>
        </p:txBody>
      </p:sp>
      <p:sp>
        <p:nvSpPr>
          <p:cNvPr id="28674" name="Rectangle 2"/>
          <p:cNvSpPr>
            <a:spLocks noGrp="1" noRot="1" noChangeAspect="1" noChangeArrowheads="1" noTextEdit="1"/>
          </p:cNvSpPr>
          <p:nvPr>
            <p:ph type="sldImg"/>
          </p:nvPr>
        </p:nvSpPr>
        <p:spPr>
          <a:ln/>
        </p:spPr>
      </p:sp>
      <p:sp>
        <p:nvSpPr>
          <p:cNvPr id="2867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1.1.2.2 Clients and Servers</a:t>
            </a:r>
          </a:p>
          <a:p>
            <a:pPr>
              <a:lnSpc>
                <a:spcPct val="80000"/>
              </a:lnSpc>
              <a:buFontTx/>
              <a:buNone/>
            </a:pPr>
            <a:r>
              <a:rPr lang="en-US" sz="1200" kern="1200" dirty="0" smtClean="0">
                <a:solidFill>
                  <a:schemeClr val="tx1"/>
                </a:solidFill>
                <a:latin typeface="Arial" charset="0"/>
                <a:ea typeface="ＭＳ Ｐゴシック" charset="0"/>
                <a:cs typeface="ＭＳ Ｐゴシック" charset="0"/>
              </a:rPr>
              <a:t>1.1.2.3 Clients and Servers (Cont.)</a:t>
            </a:r>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e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2" descr="PPt_CoverArt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893888"/>
            <a:ext cx="9140825" cy="2449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3"/>
          <p:cNvSpPr>
            <a:spLocks noChangeArrowheads="1"/>
          </p:cNvSpPr>
          <p:nvPr/>
        </p:nvSpPr>
        <p:spPr bwMode="auto">
          <a:xfrm>
            <a:off x="4498975" y="6670675"/>
            <a:ext cx="2347913"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2124" tIns="41061" rIns="82124" bIns="41061" anchor="b" anchorCtr="1">
            <a:spAutoFit/>
          </a:bodyPr>
          <a:lstStyle/>
          <a:p>
            <a:pPr algn="l" defTabSz="814388">
              <a:lnSpc>
                <a:spcPct val="100000"/>
              </a:lnSpc>
            </a:pPr>
            <a:r>
              <a:rPr lang="en-US" sz="700">
                <a:solidFill>
                  <a:srgbClr val="D3D3D3"/>
                </a:solidFill>
              </a:rPr>
              <a:t>© 2007 – 2010, Cisco Systems, Inc. All rights reserved.</a:t>
            </a:r>
          </a:p>
        </p:txBody>
      </p:sp>
      <p:sp>
        <p:nvSpPr>
          <p:cNvPr id="6" name="Rectangle 4"/>
          <p:cNvSpPr>
            <a:spLocks noChangeArrowheads="1"/>
          </p:cNvSpPr>
          <p:nvPr/>
        </p:nvSpPr>
        <p:spPr bwMode="auto">
          <a:xfrm>
            <a:off x="7123113" y="6672263"/>
            <a:ext cx="650875" cy="188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2124" tIns="41061" rIns="82124" bIns="41061" anchor="b">
            <a:spAutoFit/>
          </a:bodyPr>
          <a:lstStyle/>
          <a:p>
            <a:pPr algn="r" defTabSz="814388">
              <a:lnSpc>
                <a:spcPct val="100000"/>
              </a:lnSpc>
            </a:pPr>
            <a:r>
              <a:rPr lang="en-US" sz="700">
                <a:solidFill>
                  <a:srgbClr val="D3D3D3"/>
                </a:solidFill>
              </a:rPr>
              <a:t>Cisco Public</a:t>
            </a:r>
          </a:p>
        </p:txBody>
      </p:sp>
      <p:sp>
        <p:nvSpPr>
          <p:cNvPr id="7" name="Rectangle 5"/>
          <p:cNvSpPr>
            <a:spLocks noChangeArrowheads="1"/>
          </p:cNvSpPr>
          <p:nvPr/>
        </p:nvSpPr>
        <p:spPr bwMode="auto">
          <a:xfrm>
            <a:off x="193675" y="6562725"/>
            <a:ext cx="962025" cy="29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124" tIns="41061" rIns="82124" bIns="41061" anchor="b">
            <a:spAutoFit/>
          </a:bodyPr>
          <a:lstStyle/>
          <a:p>
            <a:pPr algn="l" defTabSz="814388">
              <a:lnSpc>
                <a:spcPct val="100000"/>
              </a:lnSpc>
            </a:pPr>
            <a:r>
              <a:rPr lang="en-US" sz="700">
                <a:solidFill>
                  <a:srgbClr val="D3D3D3"/>
                </a:solidFill>
              </a:rPr>
              <a:t>ITE PC v4.1</a:t>
            </a:r>
          </a:p>
          <a:p>
            <a:pPr algn="l" defTabSz="814388">
              <a:lnSpc>
                <a:spcPct val="100000"/>
              </a:lnSpc>
            </a:pPr>
            <a:r>
              <a:rPr lang="en-US" sz="700">
                <a:solidFill>
                  <a:srgbClr val="D3D3D3"/>
                </a:solidFill>
              </a:rPr>
              <a:t>Chapter 1</a:t>
            </a:r>
          </a:p>
        </p:txBody>
      </p:sp>
      <p:sp>
        <p:nvSpPr>
          <p:cNvPr id="8" name="Rectangle 6"/>
          <p:cNvSpPr>
            <a:spLocks noChangeArrowheads="1"/>
          </p:cNvSpPr>
          <p:nvPr/>
        </p:nvSpPr>
        <p:spPr bwMode="auto">
          <a:xfrm>
            <a:off x="8596313" y="6626225"/>
            <a:ext cx="320675" cy="23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2124" tIns="41061" rIns="82124" bIns="41061" anchor="b">
            <a:spAutoFit/>
          </a:bodyPr>
          <a:lstStyle/>
          <a:p>
            <a:pPr algn="r" defTabSz="814388">
              <a:lnSpc>
                <a:spcPct val="100000"/>
              </a:lnSpc>
            </a:pPr>
            <a:fld id="{DC7FBAF0-BCF5-8741-945F-3C6763791038}" type="slidenum">
              <a:rPr lang="en-US" sz="1000">
                <a:solidFill>
                  <a:srgbClr val="D3D3D3"/>
                </a:solidFill>
              </a:rPr>
              <a:pPr algn="r" defTabSz="814388">
                <a:lnSpc>
                  <a:spcPct val="100000"/>
                </a:lnSpc>
              </a:pPr>
              <a:t>‹#›</a:t>
            </a:fld>
            <a:endParaRPr lang="en-US" sz="1000">
              <a:solidFill>
                <a:srgbClr val="D3D3D3"/>
              </a:solidFill>
            </a:endParaRPr>
          </a:p>
        </p:txBody>
      </p:sp>
      <p:pic>
        <p:nvPicPr>
          <p:cNvPr id="9" name="Picture 9" descr="Cisco_NewLogo"/>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5483225" y="5940425"/>
            <a:ext cx="3354388" cy="474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10" descr="Cisc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6063" y="119063"/>
            <a:ext cx="1171575" cy="904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90247" name="Rectangle 7"/>
          <p:cNvSpPr>
            <a:spLocks noGrp="1" noChangeArrowheads="1"/>
          </p:cNvSpPr>
          <p:nvPr>
            <p:ph type="ctrTitle"/>
          </p:nvPr>
        </p:nvSpPr>
        <p:spPr bwMode="white">
          <a:xfrm>
            <a:off x="311150" y="2671763"/>
            <a:ext cx="3768725" cy="830262"/>
          </a:xfrm>
          <a:ln/>
        </p:spPr>
        <p:txBody>
          <a:bodyPr anchor="ctr"/>
          <a:lstStyle>
            <a:lvl1pPr>
              <a:defRPr sz="3000" b="0">
                <a:solidFill>
                  <a:srgbClr val="FFFFFF"/>
                </a:solidFill>
              </a:defRPr>
            </a:lvl1pPr>
          </a:lstStyle>
          <a:p>
            <a:r>
              <a:rPr lang="en-US"/>
              <a:t>Click To Edit Master Title Style</a:t>
            </a:r>
          </a:p>
        </p:txBody>
      </p:sp>
      <p:sp>
        <p:nvSpPr>
          <p:cNvPr id="1290248" name="Rectangle 8"/>
          <p:cNvSpPr>
            <a:spLocks noGrp="1" noChangeArrowheads="1"/>
          </p:cNvSpPr>
          <p:nvPr>
            <p:ph type="subTitle" idx="1"/>
          </p:nvPr>
        </p:nvSpPr>
        <p:spPr>
          <a:xfrm>
            <a:off x="311150" y="4672013"/>
            <a:ext cx="4103688" cy="658812"/>
          </a:xfrm>
          <a:ln/>
        </p:spPr>
        <p:txBody>
          <a:bodyPr/>
          <a:lstStyle>
            <a:lvl1pPr marL="0" indent="0">
              <a:lnSpc>
                <a:spcPct val="90000"/>
              </a:lnSpc>
              <a:buFont typeface="Wingdings" pitchFamily="2" charset="2"/>
              <a:buNone/>
              <a:defRPr sz="2000" b="1">
                <a:solidFill>
                  <a:schemeClr val="bg2"/>
                </a:solidFill>
              </a:defRPr>
            </a:lvl1pPr>
          </a:lstStyle>
          <a:p>
            <a:r>
              <a:rPr lang="en-US"/>
              <a:t>Click to Edit Master Subtitle Style</a:t>
            </a:r>
          </a:p>
        </p:txBody>
      </p:sp>
    </p:spTree>
    <p:extLst>
      <p:ext uri="{BB962C8B-B14F-4D97-AF65-F5344CB8AC3E}">
        <p14:creationId xmlns:p14="http://schemas.microsoft.com/office/powerpoint/2010/main" val="38540273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4875252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65925" y="798513"/>
            <a:ext cx="2035175" cy="47879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55638" y="798513"/>
            <a:ext cx="5957887" cy="47879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2676633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55638" y="798513"/>
            <a:ext cx="8145462" cy="838200"/>
          </a:xfrm>
        </p:spPr>
        <p:txBody>
          <a:bodyPr/>
          <a:lstStyle/>
          <a:p>
            <a:r>
              <a:rPr lang="en-US" smtClean="0"/>
              <a:t>Click to edit Master title style</a:t>
            </a:r>
            <a:endParaRPr lang="en-US"/>
          </a:p>
        </p:txBody>
      </p:sp>
      <p:sp>
        <p:nvSpPr>
          <p:cNvPr id="3" name="Table Placeholder 2"/>
          <p:cNvSpPr>
            <a:spLocks noGrp="1"/>
          </p:cNvSpPr>
          <p:nvPr>
            <p:ph type="tbl" idx="1"/>
          </p:nvPr>
        </p:nvSpPr>
        <p:spPr>
          <a:xfrm>
            <a:off x="655638" y="2014538"/>
            <a:ext cx="7940675" cy="3571875"/>
          </a:xfrm>
        </p:spPr>
        <p:txBody>
          <a:bodyPr/>
          <a:lstStyle/>
          <a:p>
            <a:pPr lvl="0"/>
            <a:endParaRPr lang="en-US" noProof="0" dirty="0" smtClean="0"/>
          </a:p>
        </p:txBody>
      </p:sp>
    </p:spTree>
    <p:extLst>
      <p:ext uri="{BB962C8B-B14F-4D97-AF65-F5344CB8AC3E}">
        <p14:creationId xmlns:p14="http://schemas.microsoft.com/office/powerpoint/2010/main" val="396974812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8" descr="PPt_4face_021208.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911350"/>
            <a:ext cx="9144000" cy="2432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278"/>
          <p:cNvSpPr>
            <a:spLocks noChangeArrowheads="1"/>
          </p:cNvSpPr>
          <p:nvPr/>
        </p:nvSpPr>
        <p:spPr bwMode="auto">
          <a:xfrm>
            <a:off x="4498975" y="6672263"/>
            <a:ext cx="2022475" cy="188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2124" tIns="41061" rIns="82124" bIns="41061" anchor="b" anchorCtr="1">
            <a:spAutoFit/>
          </a:bodyPr>
          <a:lstStyle/>
          <a:p>
            <a:pPr algn="l" defTabSz="814388">
              <a:lnSpc>
                <a:spcPct val="100000"/>
              </a:lnSpc>
            </a:pPr>
            <a:r>
              <a:rPr lang="en-US" sz="700">
                <a:solidFill>
                  <a:srgbClr val="D3D3D3"/>
                </a:solidFill>
              </a:rPr>
              <a:t>© 2008 Cisco Systems, Inc. All rights reserved.</a:t>
            </a:r>
          </a:p>
        </p:txBody>
      </p:sp>
      <p:sp>
        <p:nvSpPr>
          <p:cNvPr id="6" name="Rectangle 279"/>
          <p:cNvSpPr>
            <a:spLocks noChangeArrowheads="1"/>
          </p:cNvSpPr>
          <p:nvPr/>
        </p:nvSpPr>
        <p:spPr bwMode="auto">
          <a:xfrm>
            <a:off x="6896100" y="6672263"/>
            <a:ext cx="877888" cy="188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2124" tIns="41061" rIns="82124" bIns="41061" anchor="b">
            <a:spAutoFit/>
          </a:bodyPr>
          <a:lstStyle/>
          <a:p>
            <a:pPr algn="r" defTabSz="814388">
              <a:lnSpc>
                <a:spcPct val="100000"/>
              </a:lnSpc>
            </a:pPr>
            <a:r>
              <a:rPr lang="en-US" sz="700">
                <a:solidFill>
                  <a:srgbClr val="D3D3D3"/>
                </a:solidFill>
              </a:rPr>
              <a:t>Cisco Confidential</a:t>
            </a:r>
          </a:p>
        </p:txBody>
      </p:sp>
      <p:sp>
        <p:nvSpPr>
          <p:cNvPr id="7" name="Rectangle 280"/>
          <p:cNvSpPr>
            <a:spLocks noChangeArrowheads="1"/>
          </p:cNvSpPr>
          <p:nvPr/>
        </p:nvSpPr>
        <p:spPr bwMode="auto">
          <a:xfrm>
            <a:off x="193675" y="6672263"/>
            <a:ext cx="962025" cy="188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124" tIns="41061" rIns="82124" bIns="41061" anchor="b">
            <a:spAutoFit/>
          </a:bodyPr>
          <a:lstStyle/>
          <a:p>
            <a:pPr algn="l" defTabSz="814388">
              <a:lnSpc>
                <a:spcPct val="100000"/>
              </a:lnSpc>
            </a:pPr>
            <a:r>
              <a:rPr lang="en-US" sz="700">
                <a:solidFill>
                  <a:srgbClr val="D3D3D3"/>
                </a:solidFill>
              </a:rPr>
              <a:t>Presentation_ID</a:t>
            </a:r>
          </a:p>
        </p:txBody>
      </p:sp>
      <p:sp>
        <p:nvSpPr>
          <p:cNvPr id="8" name="Rectangle 281"/>
          <p:cNvSpPr>
            <a:spLocks noChangeArrowheads="1"/>
          </p:cNvSpPr>
          <p:nvPr/>
        </p:nvSpPr>
        <p:spPr bwMode="auto">
          <a:xfrm>
            <a:off x="8596313" y="6626225"/>
            <a:ext cx="320675" cy="23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2124" tIns="41061" rIns="82124" bIns="41061" anchor="b">
            <a:spAutoFit/>
          </a:bodyPr>
          <a:lstStyle/>
          <a:p>
            <a:pPr algn="r" defTabSz="814388">
              <a:lnSpc>
                <a:spcPct val="100000"/>
              </a:lnSpc>
            </a:pPr>
            <a:fld id="{7F1BC4EF-034A-F647-AA58-B71D58802FDB}" type="slidenum">
              <a:rPr lang="en-US" sz="1000">
                <a:solidFill>
                  <a:srgbClr val="D3D3D3"/>
                </a:solidFill>
              </a:rPr>
              <a:pPr algn="r" defTabSz="814388">
                <a:lnSpc>
                  <a:spcPct val="100000"/>
                </a:lnSpc>
              </a:pPr>
              <a:t>‹#›</a:t>
            </a:fld>
            <a:endParaRPr lang="en-US" sz="1000">
              <a:solidFill>
                <a:srgbClr val="D3D3D3"/>
              </a:solidFill>
            </a:endParaRPr>
          </a:p>
        </p:txBody>
      </p:sp>
      <p:pic>
        <p:nvPicPr>
          <p:cNvPr id="9" name="Picture 331" descr="Cisco_NewLogo"/>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5483225" y="5940425"/>
            <a:ext cx="3354388" cy="474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333" descr="Cisc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6063" y="119063"/>
            <a:ext cx="1171575" cy="904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9873" name="Rectangle 209"/>
          <p:cNvSpPr>
            <a:spLocks noGrp="1" noChangeArrowheads="1"/>
          </p:cNvSpPr>
          <p:nvPr>
            <p:ph type="ctrTitle"/>
          </p:nvPr>
        </p:nvSpPr>
        <p:spPr bwMode="white">
          <a:xfrm>
            <a:off x="311150" y="2671763"/>
            <a:ext cx="3768725" cy="830262"/>
          </a:xfrm>
          <a:ln/>
        </p:spPr>
        <p:txBody>
          <a:bodyPr anchor="ctr"/>
          <a:lstStyle>
            <a:lvl1pPr>
              <a:defRPr sz="3000" b="0">
                <a:solidFill>
                  <a:srgbClr val="FFFFFF"/>
                </a:solidFill>
              </a:defRPr>
            </a:lvl1pPr>
          </a:lstStyle>
          <a:p>
            <a:r>
              <a:rPr lang="en-US" smtClean="0"/>
              <a:t>Click to edit Master title style</a:t>
            </a:r>
            <a:endParaRPr lang="en-US"/>
          </a:p>
        </p:txBody>
      </p:sp>
      <p:sp>
        <p:nvSpPr>
          <p:cNvPr id="369874" name="Rectangle 210"/>
          <p:cNvSpPr>
            <a:spLocks noGrp="1" noChangeArrowheads="1"/>
          </p:cNvSpPr>
          <p:nvPr>
            <p:ph type="subTitle" idx="1"/>
          </p:nvPr>
        </p:nvSpPr>
        <p:spPr>
          <a:xfrm>
            <a:off x="311150" y="4672013"/>
            <a:ext cx="4103688" cy="658812"/>
          </a:xfrm>
          <a:ln/>
        </p:spPr>
        <p:txBody>
          <a:bodyPr/>
          <a:lstStyle>
            <a:lvl1pPr marL="0" indent="0">
              <a:lnSpc>
                <a:spcPct val="90000"/>
              </a:lnSpc>
              <a:buFont typeface="Wingdings" pitchFamily="2" charset="2"/>
              <a:buNone/>
              <a:defRPr sz="2000" b="1">
                <a:solidFill>
                  <a:schemeClr val="bg2"/>
                </a:solidFill>
              </a:defRPr>
            </a:lvl1pPr>
          </a:lstStyle>
          <a:p>
            <a:r>
              <a:rPr lang="en-US" smtClean="0"/>
              <a:t>Click to edit Master subtitle style</a:t>
            </a:r>
            <a:endParaRPr lang="en-US"/>
          </a:p>
        </p:txBody>
      </p:sp>
    </p:spTree>
    <p:extLst>
      <p:ext uri="{BB962C8B-B14F-4D97-AF65-F5344CB8AC3E}">
        <p14:creationId xmlns:p14="http://schemas.microsoft.com/office/powerpoint/2010/main" val="8848856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06104739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332285175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55638" y="2014538"/>
            <a:ext cx="3894137" cy="35718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702175" y="2014538"/>
            <a:ext cx="3894138" cy="35718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84923193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96437391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64084824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085695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55638" y="702293"/>
            <a:ext cx="8145462" cy="838200"/>
          </a:xfrm>
        </p:spPr>
        <p:txBody>
          <a:bodyPr/>
          <a:lstStyle/>
          <a:p>
            <a:r>
              <a:rPr lang="en-US" smtClean="0"/>
              <a:t>Click to edit Master title style</a:t>
            </a:r>
            <a:endParaRPr lang="en-US"/>
          </a:p>
        </p:txBody>
      </p:sp>
      <p:sp>
        <p:nvSpPr>
          <p:cNvPr id="3" name="Content Placeholder 2"/>
          <p:cNvSpPr>
            <a:spLocks noGrp="1"/>
          </p:cNvSpPr>
          <p:nvPr>
            <p:ph idx="1"/>
          </p:nvPr>
        </p:nvSpPr>
        <p:spPr>
          <a:xfrm>
            <a:off x="655638" y="1687390"/>
            <a:ext cx="7940675" cy="47207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96097551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85425332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413749116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99862915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65925" y="798513"/>
            <a:ext cx="2035175" cy="47879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55638" y="798513"/>
            <a:ext cx="5957887" cy="47879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0316079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7811502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55638" y="2014538"/>
            <a:ext cx="3894137" cy="35718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702175" y="2014538"/>
            <a:ext cx="3894138" cy="35718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5389473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2002792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3883690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48584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7749952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22919012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image" Target="../media/image5.png"/><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55638" y="798513"/>
            <a:ext cx="8145462"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82124" tIns="41061" rIns="82124" bIns="41061" numCol="1" anchor="b" anchorCtr="0" compatLnSpc="1">
            <a:prstTxWarp prst="textNoShape">
              <a:avLst/>
            </a:prstTxWarp>
          </a:bodyPr>
          <a:lstStyle/>
          <a:p>
            <a:pPr lvl="0"/>
            <a:r>
              <a:rPr lang="en-US"/>
              <a:t>Slide Title</a:t>
            </a:r>
          </a:p>
        </p:txBody>
      </p:sp>
      <p:sp>
        <p:nvSpPr>
          <p:cNvPr id="1027" name="Rectangle 4"/>
          <p:cNvSpPr>
            <a:spLocks noChangeArrowheads="1"/>
          </p:cNvSpPr>
          <p:nvPr/>
        </p:nvSpPr>
        <p:spPr bwMode="auto">
          <a:xfrm>
            <a:off x="193675" y="6562725"/>
            <a:ext cx="962025" cy="29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124" tIns="41061" rIns="82124" bIns="41061" anchor="b">
            <a:spAutoFit/>
          </a:bodyPr>
          <a:lstStyle/>
          <a:p>
            <a:pPr algn="l" defTabSz="814388">
              <a:lnSpc>
                <a:spcPct val="100000"/>
              </a:lnSpc>
            </a:pPr>
            <a:r>
              <a:rPr lang="en-US" sz="700">
                <a:solidFill>
                  <a:srgbClr val="D3D3D3"/>
                </a:solidFill>
              </a:rPr>
              <a:t>ITE PC v4.1</a:t>
            </a:r>
          </a:p>
          <a:p>
            <a:pPr algn="l" defTabSz="814388">
              <a:lnSpc>
                <a:spcPct val="100000"/>
              </a:lnSpc>
            </a:pPr>
            <a:r>
              <a:rPr lang="en-US" sz="700">
                <a:solidFill>
                  <a:srgbClr val="D3D3D3"/>
                </a:solidFill>
              </a:rPr>
              <a:t>Chapter 1</a:t>
            </a:r>
          </a:p>
        </p:txBody>
      </p:sp>
      <p:sp>
        <p:nvSpPr>
          <p:cNvPr id="1028" name="Rectangle 5"/>
          <p:cNvSpPr>
            <a:spLocks noChangeArrowheads="1"/>
          </p:cNvSpPr>
          <p:nvPr/>
        </p:nvSpPr>
        <p:spPr bwMode="auto">
          <a:xfrm>
            <a:off x="8596313" y="6626225"/>
            <a:ext cx="320675" cy="23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2124" tIns="41061" rIns="82124" bIns="41061" anchor="b">
            <a:spAutoFit/>
          </a:bodyPr>
          <a:lstStyle/>
          <a:p>
            <a:pPr algn="r" defTabSz="814388">
              <a:lnSpc>
                <a:spcPct val="100000"/>
              </a:lnSpc>
            </a:pPr>
            <a:fld id="{28856D66-2D7E-BA44-8BF8-F720D8CAD36C}" type="slidenum">
              <a:rPr lang="en-US" sz="1000">
                <a:solidFill>
                  <a:srgbClr val="D3D3D3"/>
                </a:solidFill>
              </a:rPr>
              <a:pPr algn="r" defTabSz="814388">
                <a:lnSpc>
                  <a:spcPct val="100000"/>
                </a:lnSpc>
              </a:pPr>
              <a:t>‹#›</a:t>
            </a:fld>
            <a:endParaRPr lang="en-US" sz="1000">
              <a:solidFill>
                <a:srgbClr val="D3D3D3"/>
              </a:solidFill>
            </a:endParaRPr>
          </a:p>
        </p:txBody>
      </p:sp>
      <p:sp>
        <p:nvSpPr>
          <p:cNvPr id="1029" name="Rectangle 6"/>
          <p:cNvSpPr>
            <a:spLocks noGrp="1" noChangeArrowheads="1"/>
          </p:cNvSpPr>
          <p:nvPr>
            <p:ph type="body" idx="1"/>
          </p:nvPr>
        </p:nvSpPr>
        <p:spPr bwMode="auto">
          <a:xfrm>
            <a:off x="636398" y="2078328"/>
            <a:ext cx="7940675" cy="39506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82124" tIns="41061" rIns="82124" bIns="41061" numCol="1" anchor="t" anchorCtr="0" compatLnSpc="1">
            <a:prstTxWarp prst="textNoShape">
              <a:avLst/>
            </a:prstTxWarp>
          </a:bodyPr>
          <a:lstStyle/>
          <a:p>
            <a:pPr lvl="0"/>
            <a:r>
              <a:rPr lang="en-US"/>
              <a:t>Body Text</a:t>
            </a:r>
          </a:p>
          <a:p>
            <a:pPr lvl="1"/>
            <a:r>
              <a:rPr lang="en-US"/>
              <a:t>Second Level</a:t>
            </a:r>
          </a:p>
          <a:p>
            <a:pPr lvl="2"/>
            <a:r>
              <a:rPr lang="en-US"/>
              <a:t>Third Level</a:t>
            </a:r>
          </a:p>
          <a:p>
            <a:pPr lvl="3"/>
            <a:r>
              <a:rPr lang="en-US"/>
              <a:t>Fourth Level</a:t>
            </a:r>
          </a:p>
          <a:p>
            <a:pPr lvl="4"/>
            <a:r>
              <a:rPr lang="en-US"/>
              <a:t>Fifth Level</a:t>
            </a:r>
          </a:p>
        </p:txBody>
      </p:sp>
      <p:pic>
        <p:nvPicPr>
          <p:cNvPr id="1030" name="Picture 7" descr="PPt_TopBand_Artwork"/>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9140825"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1" name="Rectangle 8"/>
          <p:cNvSpPr>
            <a:spLocks noChangeArrowheads="1"/>
          </p:cNvSpPr>
          <p:nvPr/>
        </p:nvSpPr>
        <p:spPr bwMode="auto">
          <a:xfrm>
            <a:off x="4498975" y="6670675"/>
            <a:ext cx="2347913"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2124" tIns="41061" rIns="82124" bIns="41061" anchor="b" anchorCtr="1">
            <a:spAutoFit/>
          </a:bodyPr>
          <a:lstStyle/>
          <a:p>
            <a:pPr algn="l" defTabSz="814388">
              <a:lnSpc>
                <a:spcPct val="100000"/>
              </a:lnSpc>
            </a:pPr>
            <a:r>
              <a:rPr lang="en-US" sz="700">
                <a:solidFill>
                  <a:srgbClr val="D3D3D3"/>
                </a:solidFill>
              </a:rPr>
              <a:t>© 2007 – 2010, Cisco Systems, Inc. All rights reserved.</a:t>
            </a:r>
          </a:p>
        </p:txBody>
      </p:sp>
      <p:sp>
        <p:nvSpPr>
          <p:cNvPr id="1032" name="Rectangle 9"/>
          <p:cNvSpPr>
            <a:spLocks noChangeArrowheads="1"/>
          </p:cNvSpPr>
          <p:nvPr/>
        </p:nvSpPr>
        <p:spPr bwMode="auto">
          <a:xfrm>
            <a:off x="7123113" y="6672263"/>
            <a:ext cx="650875" cy="188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2124" tIns="41061" rIns="82124" bIns="41061" anchor="b">
            <a:spAutoFit/>
          </a:bodyPr>
          <a:lstStyle/>
          <a:p>
            <a:pPr algn="r" defTabSz="814388">
              <a:lnSpc>
                <a:spcPct val="100000"/>
              </a:lnSpc>
            </a:pPr>
            <a:r>
              <a:rPr lang="en-US" sz="700">
                <a:solidFill>
                  <a:srgbClr val="D3D3D3"/>
                </a:solidFill>
              </a:rPr>
              <a:t>Cisco Public</a:t>
            </a:r>
          </a:p>
        </p:txBody>
      </p:sp>
    </p:spTree>
  </p:cSld>
  <p:clrMap bg1="lt1" tx1="dk1" bg2="lt2" tx2="dk2" accent1="accent1" accent2="accent2" accent3="accent3" accent4="accent4" accent5="accent5" accent6="accent6" hlink="hlink" folHlink="folHlink"/>
  <p:sldLayoutIdLst>
    <p:sldLayoutId id="2147484055" r:id="rId1"/>
    <p:sldLayoutId id="2147484034" r:id="rId2"/>
    <p:sldLayoutId id="2147484035" r:id="rId3"/>
    <p:sldLayoutId id="2147484036" r:id="rId4"/>
    <p:sldLayoutId id="2147484037" r:id="rId5"/>
    <p:sldLayoutId id="2147484038" r:id="rId6"/>
    <p:sldLayoutId id="2147484039" r:id="rId7"/>
    <p:sldLayoutId id="2147484040" r:id="rId8"/>
    <p:sldLayoutId id="2147484041" r:id="rId9"/>
    <p:sldLayoutId id="2147484042" r:id="rId10"/>
    <p:sldLayoutId id="2147484043" r:id="rId11"/>
    <p:sldLayoutId id="2147484044" r:id="rId12"/>
  </p:sldLayoutIdLst>
  <p:timing>
    <p:tnLst>
      <p:par>
        <p:cTn id="1" dur="indefinite" restart="never" nodeType="tmRoot"/>
      </p:par>
    </p:tnLst>
  </p:timing>
  <p:txStyles>
    <p:titleStyle>
      <a:lvl1pPr algn="l" defTabSz="814388" rtl="0" eaLnBrk="0" fontAlgn="base" hangingPunct="0">
        <a:lnSpc>
          <a:spcPct val="90000"/>
        </a:lnSpc>
        <a:spcBef>
          <a:spcPct val="0"/>
        </a:spcBef>
        <a:spcAft>
          <a:spcPct val="0"/>
        </a:spcAft>
        <a:defRPr sz="3200" b="1">
          <a:solidFill>
            <a:srgbClr val="708CA1"/>
          </a:solidFill>
          <a:latin typeface="+mj-lt"/>
          <a:ea typeface="ＭＳ Ｐゴシック" charset="0"/>
          <a:cs typeface="ＭＳ Ｐゴシック" charset="0"/>
        </a:defRPr>
      </a:lvl1pPr>
      <a:lvl2pPr algn="l" defTabSz="814388" rtl="0" eaLnBrk="0" fontAlgn="base" hangingPunct="0">
        <a:lnSpc>
          <a:spcPct val="90000"/>
        </a:lnSpc>
        <a:spcBef>
          <a:spcPct val="0"/>
        </a:spcBef>
        <a:spcAft>
          <a:spcPct val="0"/>
        </a:spcAft>
        <a:defRPr sz="3200" b="1">
          <a:solidFill>
            <a:srgbClr val="708CA1"/>
          </a:solidFill>
          <a:latin typeface="Arial" charset="0"/>
          <a:ea typeface="ＭＳ Ｐゴシック" charset="0"/>
          <a:cs typeface="ＭＳ Ｐゴシック" charset="0"/>
        </a:defRPr>
      </a:lvl2pPr>
      <a:lvl3pPr algn="l" defTabSz="814388" rtl="0" eaLnBrk="0" fontAlgn="base" hangingPunct="0">
        <a:lnSpc>
          <a:spcPct val="90000"/>
        </a:lnSpc>
        <a:spcBef>
          <a:spcPct val="0"/>
        </a:spcBef>
        <a:spcAft>
          <a:spcPct val="0"/>
        </a:spcAft>
        <a:defRPr sz="3200" b="1">
          <a:solidFill>
            <a:srgbClr val="708CA1"/>
          </a:solidFill>
          <a:latin typeface="Arial" charset="0"/>
          <a:ea typeface="ＭＳ Ｐゴシック" charset="0"/>
          <a:cs typeface="ＭＳ Ｐゴシック" charset="0"/>
        </a:defRPr>
      </a:lvl3pPr>
      <a:lvl4pPr algn="l" defTabSz="814388" rtl="0" eaLnBrk="0" fontAlgn="base" hangingPunct="0">
        <a:lnSpc>
          <a:spcPct val="90000"/>
        </a:lnSpc>
        <a:spcBef>
          <a:spcPct val="0"/>
        </a:spcBef>
        <a:spcAft>
          <a:spcPct val="0"/>
        </a:spcAft>
        <a:defRPr sz="3200" b="1">
          <a:solidFill>
            <a:srgbClr val="708CA1"/>
          </a:solidFill>
          <a:latin typeface="Arial" charset="0"/>
          <a:ea typeface="ＭＳ Ｐゴシック" charset="0"/>
          <a:cs typeface="ＭＳ Ｐゴシック" charset="0"/>
        </a:defRPr>
      </a:lvl4pPr>
      <a:lvl5pPr algn="l" defTabSz="814388" rtl="0" eaLnBrk="0" fontAlgn="base" hangingPunct="0">
        <a:lnSpc>
          <a:spcPct val="90000"/>
        </a:lnSpc>
        <a:spcBef>
          <a:spcPct val="0"/>
        </a:spcBef>
        <a:spcAft>
          <a:spcPct val="0"/>
        </a:spcAft>
        <a:defRPr sz="3200" b="1">
          <a:solidFill>
            <a:srgbClr val="708CA1"/>
          </a:solidFill>
          <a:latin typeface="Arial" charset="0"/>
          <a:ea typeface="ＭＳ Ｐゴシック" charset="0"/>
          <a:cs typeface="ＭＳ Ｐゴシック" charset="0"/>
        </a:defRPr>
      </a:lvl5pPr>
      <a:lvl6pPr marL="457200" algn="l" defTabSz="814388" rtl="0" fontAlgn="base">
        <a:lnSpc>
          <a:spcPct val="90000"/>
        </a:lnSpc>
        <a:spcBef>
          <a:spcPct val="0"/>
        </a:spcBef>
        <a:spcAft>
          <a:spcPct val="0"/>
        </a:spcAft>
        <a:defRPr sz="3200" b="1">
          <a:solidFill>
            <a:srgbClr val="708CA1"/>
          </a:solidFill>
          <a:latin typeface="Arial" charset="0"/>
        </a:defRPr>
      </a:lvl6pPr>
      <a:lvl7pPr marL="914400" algn="l" defTabSz="814388" rtl="0" fontAlgn="base">
        <a:lnSpc>
          <a:spcPct val="90000"/>
        </a:lnSpc>
        <a:spcBef>
          <a:spcPct val="0"/>
        </a:spcBef>
        <a:spcAft>
          <a:spcPct val="0"/>
        </a:spcAft>
        <a:defRPr sz="3200" b="1">
          <a:solidFill>
            <a:srgbClr val="708CA1"/>
          </a:solidFill>
          <a:latin typeface="Arial" charset="0"/>
        </a:defRPr>
      </a:lvl7pPr>
      <a:lvl8pPr marL="1371600" algn="l" defTabSz="814388" rtl="0" fontAlgn="base">
        <a:lnSpc>
          <a:spcPct val="90000"/>
        </a:lnSpc>
        <a:spcBef>
          <a:spcPct val="0"/>
        </a:spcBef>
        <a:spcAft>
          <a:spcPct val="0"/>
        </a:spcAft>
        <a:defRPr sz="3200" b="1">
          <a:solidFill>
            <a:srgbClr val="708CA1"/>
          </a:solidFill>
          <a:latin typeface="Arial" charset="0"/>
        </a:defRPr>
      </a:lvl8pPr>
      <a:lvl9pPr marL="1828800" algn="l" defTabSz="814388" rtl="0" fontAlgn="base">
        <a:lnSpc>
          <a:spcPct val="90000"/>
        </a:lnSpc>
        <a:spcBef>
          <a:spcPct val="0"/>
        </a:spcBef>
        <a:spcAft>
          <a:spcPct val="0"/>
        </a:spcAft>
        <a:defRPr sz="3200" b="1">
          <a:solidFill>
            <a:srgbClr val="708CA1"/>
          </a:solidFill>
          <a:latin typeface="Arial" charset="0"/>
        </a:defRPr>
      </a:lvl9pPr>
    </p:titleStyle>
    <p:bodyStyle>
      <a:lvl1pPr marL="236538" indent="-236538" algn="l" defTabSz="814388" rtl="0" eaLnBrk="0" fontAlgn="base" hangingPunct="0">
        <a:lnSpc>
          <a:spcPct val="95000"/>
        </a:lnSpc>
        <a:spcBef>
          <a:spcPct val="50000"/>
        </a:spcBef>
        <a:spcAft>
          <a:spcPct val="0"/>
        </a:spcAft>
        <a:buClr>
          <a:srgbClr val="708CA1"/>
        </a:buClr>
        <a:buFont typeface="Wingdings" charset="0"/>
        <a:buChar char="§"/>
        <a:defRPr sz="2400">
          <a:solidFill>
            <a:schemeClr val="tx1"/>
          </a:solidFill>
          <a:latin typeface="+mn-lt"/>
          <a:ea typeface="ＭＳ Ｐゴシック" charset="0"/>
          <a:cs typeface="ＭＳ Ｐゴシック" charset="0"/>
        </a:defRPr>
      </a:lvl1pPr>
      <a:lvl2pPr marL="574675" indent="-117475"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2pPr>
      <a:lvl3pPr marL="914400"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3pPr>
      <a:lvl4pPr marL="1254125" indent="117475"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4pPr>
      <a:lvl5pPr marL="1604963" indent="223838"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5pPr>
      <a:lvl6pPr marL="2062163" algn="l" defTabSz="814388" rtl="0" eaLnBrk="0" fontAlgn="base" hangingPunct="0">
        <a:lnSpc>
          <a:spcPct val="95000"/>
        </a:lnSpc>
        <a:spcBef>
          <a:spcPct val="35000"/>
        </a:spcBef>
        <a:spcAft>
          <a:spcPct val="0"/>
        </a:spcAft>
        <a:buClr>
          <a:srgbClr val="708CA1"/>
        </a:buClr>
        <a:defRPr sz="2000">
          <a:solidFill>
            <a:schemeClr val="tx1"/>
          </a:solidFill>
          <a:latin typeface="+mn-lt"/>
        </a:defRPr>
      </a:lvl6pPr>
      <a:lvl7pPr marL="2519363" algn="l" defTabSz="814388" rtl="0" eaLnBrk="0" fontAlgn="base" hangingPunct="0">
        <a:lnSpc>
          <a:spcPct val="95000"/>
        </a:lnSpc>
        <a:spcBef>
          <a:spcPct val="35000"/>
        </a:spcBef>
        <a:spcAft>
          <a:spcPct val="0"/>
        </a:spcAft>
        <a:buClr>
          <a:srgbClr val="708CA1"/>
        </a:buClr>
        <a:defRPr sz="2000">
          <a:solidFill>
            <a:schemeClr val="tx1"/>
          </a:solidFill>
          <a:latin typeface="+mn-lt"/>
        </a:defRPr>
      </a:lvl7pPr>
      <a:lvl8pPr marL="2976563" algn="l" defTabSz="814388" rtl="0" eaLnBrk="0" fontAlgn="base" hangingPunct="0">
        <a:lnSpc>
          <a:spcPct val="95000"/>
        </a:lnSpc>
        <a:spcBef>
          <a:spcPct val="35000"/>
        </a:spcBef>
        <a:spcAft>
          <a:spcPct val="0"/>
        </a:spcAft>
        <a:buClr>
          <a:srgbClr val="708CA1"/>
        </a:buClr>
        <a:defRPr sz="2000">
          <a:solidFill>
            <a:schemeClr val="tx1"/>
          </a:solidFill>
          <a:latin typeface="+mn-lt"/>
        </a:defRPr>
      </a:lvl8pPr>
      <a:lvl9pPr marL="3433763" algn="l" defTabSz="814388" rtl="0" eaLnBrk="0" fontAlgn="base" hangingPunct="0">
        <a:lnSpc>
          <a:spcPct val="95000"/>
        </a:lnSpc>
        <a:spcBef>
          <a:spcPct val="35000"/>
        </a:spcBef>
        <a:spcAft>
          <a:spcPct val="0"/>
        </a:spcAft>
        <a:buClr>
          <a:srgbClr val="708CA1"/>
        </a:buCl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6146"/>
          <p:cNvSpPr>
            <a:spLocks noGrp="1" noChangeArrowheads="1"/>
          </p:cNvSpPr>
          <p:nvPr>
            <p:ph type="title"/>
          </p:nvPr>
        </p:nvSpPr>
        <p:spPr bwMode="auto">
          <a:xfrm>
            <a:off x="193868" y="394392"/>
            <a:ext cx="8772157"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82124" tIns="41061" rIns="82124" bIns="41061" numCol="1" anchor="b" anchorCtr="0" compatLnSpc="1">
            <a:prstTxWarp prst="textNoShape">
              <a:avLst/>
            </a:prstTxWarp>
          </a:bodyPr>
          <a:lstStyle/>
          <a:p>
            <a:pPr lvl="0"/>
            <a:r>
              <a:rPr lang="en-US"/>
              <a:t>Slide Title</a:t>
            </a:r>
          </a:p>
        </p:txBody>
      </p:sp>
      <p:sp>
        <p:nvSpPr>
          <p:cNvPr id="3075" name="Rectangle 6281"/>
          <p:cNvSpPr>
            <a:spLocks noChangeArrowheads="1"/>
          </p:cNvSpPr>
          <p:nvPr/>
        </p:nvSpPr>
        <p:spPr bwMode="auto">
          <a:xfrm>
            <a:off x="193675" y="6672263"/>
            <a:ext cx="962025" cy="188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124" tIns="41061" rIns="82124" bIns="41061" anchor="b">
            <a:spAutoFit/>
          </a:bodyPr>
          <a:lstStyle/>
          <a:p>
            <a:pPr algn="l" defTabSz="814388">
              <a:lnSpc>
                <a:spcPct val="100000"/>
              </a:lnSpc>
            </a:pPr>
            <a:r>
              <a:rPr lang="en-US" sz="700">
                <a:solidFill>
                  <a:srgbClr val="D3D3D3"/>
                </a:solidFill>
              </a:rPr>
              <a:t>Presentation_ID</a:t>
            </a:r>
          </a:p>
        </p:txBody>
      </p:sp>
      <p:sp>
        <p:nvSpPr>
          <p:cNvPr id="3076" name="Rectangle 6282"/>
          <p:cNvSpPr>
            <a:spLocks noChangeArrowheads="1"/>
          </p:cNvSpPr>
          <p:nvPr/>
        </p:nvSpPr>
        <p:spPr bwMode="auto">
          <a:xfrm>
            <a:off x="8596313" y="6626225"/>
            <a:ext cx="320675" cy="23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2124" tIns="41061" rIns="82124" bIns="41061" anchor="b">
            <a:spAutoFit/>
          </a:bodyPr>
          <a:lstStyle/>
          <a:p>
            <a:pPr algn="r" defTabSz="814388">
              <a:lnSpc>
                <a:spcPct val="100000"/>
              </a:lnSpc>
            </a:pPr>
            <a:fld id="{6084AB3D-AE30-934E-B0BC-A74C2CCEE444}" type="slidenum">
              <a:rPr lang="en-US" sz="1000">
                <a:solidFill>
                  <a:srgbClr val="D3D3D3"/>
                </a:solidFill>
              </a:rPr>
              <a:pPr algn="r" defTabSz="814388">
                <a:lnSpc>
                  <a:spcPct val="100000"/>
                </a:lnSpc>
              </a:pPr>
              <a:t>‹#›</a:t>
            </a:fld>
            <a:endParaRPr lang="en-US" sz="1000">
              <a:solidFill>
                <a:srgbClr val="D3D3D3"/>
              </a:solidFill>
            </a:endParaRPr>
          </a:p>
        </p:txBody>
      </p:sp>
      <p:sp>
        <p:nvSpPr>
          <p:cNvPr id="3077" name="Rectangle 6284"/>
          <p:cNvSpPr>
            <a:spLocks noGrp="1" noChangeArrowheads="1"/>
          </p:cNvSpPr>
          <p:nvPr>
            <p:ph type="body" idx="1"/>
          </p:nvPr>
        </p:nvSpPr>
        <p:spPr bwMode="auto">
          <a:xfrm>
            <a:off x="213109" y="1539502"/>
            <a:ext cx="8733677" cy="49264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82124" tIns="41061" rIns="82124" bIns="41061" numCol="1" anchor="t" anchorCtr="0" compatLnSpc="1">
            <a:prstTxWarp prst="textNoShape">
              <a:avLst/>
            </a:prstTxWarp>
          </a:bodyPr>
          <a:lstStyle/>
          <a:p>
            <a:pPr lvl="0"/>
            <a:r>
              <a:rPr lang="en-US" dirty="0"/>
              <a:t>Body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078" name="Rectangle 6312"/>
          <p:cNvSpPr>
            <a:spLocks noChangeArrowheads="1"/>
          </p:cNvSpPr>
          <p:nvPr/>
        </p:nvSpPr>
        <p:spPr bwMode="auto">
          <a:xfrm>
            <a:off x="4498975" y="6672263"/>
            <a:ext cx="2022475" cy="188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2124" tIns="41061" rIns="82124" bIns="41061" anchor="b" anchorCtr="1">
            <a:spAutoFit/>
          </a:bodyPr>
          <a:lstStyle/>
          <a:p>
            <a:pPr algn="l" defTabSz="814388">
              <a:lnSpc>
                <a:spcPct val="100000"/>
              </a:lnSpc>
            </a:pPr>
            <a:r>
              <a:rPr lang="en-US" sz="700">
                <a:solidFill>
                  <a:srgbClr val="D3D3D3"/>
                </a:solidFill>
              </a:rPr>
              <a:t>© 2008 Cisco Systems, Inc. All rights reserved.</a:t>
            </a:r>
          </a:p>
        </p:txBody>
      </p:sp>
      <p:sp>
        <p:nvSpPr>
          <p:cNvPr id="3079" name="Rectangle 6313"/>
          <p:cNvSpPr>
            <a:spLocks noChangeArrowheads="1"/>
          </p:cNvSpPr>
          <p:nvPr/>
        </p:nvSpPr>
        <p:spPr bwMode="auto">
          <a:xfrm>
            <a:off x="6896100" y="6672263"/>
            <a:ext cx="877888" cy="188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2124" tIns="41061" rIns="82124" bIns="41061" anchor="b">
            <a:spAutoFit/>
          </a:bodyPr>
          <a:lstStyle/>
          <a:p>
            <a:pPr algn="r" defTabSz="814388">
              <a:lnSpc>
                <a:spcPct val="100000"/>
              </a:lnSpc>
            </a:pPr>
            <a:r>
              <a:rPr lang="en-US" sz="700">
                <a:solidFill>
                  <a:srgbClr val="D3D3D3"/>
                </a:solidFill>
              </a:rPr>
              <a:t>Cisco Confidential</a:t>
            </a:r>
          </a:p>
        </p:txBody>
      </p:sp>
      <p:pic>
        <p:nvPicPr>
          <p:cNvPr id="3080" name="Picture 8" descr="Rev08_Cisco_BrandBar10_060408.png"/>
          <p:cNvPicPr>
            <a:picLocks noChangeAspect="1"/>
          </p:cNvPicPr>
          <p:nvPr/>
        </p:nvPicPr>
        <p:blipFill>
          <a:blip r:embed="rId13" cstate="email">
            <a:extLst>
              <a:ext uri="{28A0092B-C50C-407E-A947-70E740481C1C}">
                <a14:useLocalDpi xmlns:a14="http://schemas.microsoft.com/office/drawing/2010/main" val="0"/>
              </a:ext>
            </a:extLst>
          </a:blip>
          <a:srcRect/>
          <a:stretch>
            <a:fillRect/>
          </a:stretch>
        </p:blipFill>
        <p:spPr bwMode="auto">
          <a:xfrm>
            <a:off x="0" y="0"/>
            <a:ext cx="9144000" cy="341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056" r:id="rId1"/>
    <p:sldLayoutId id="2147484045" r:id="rId2"/>
    <p:sldLayoutId id="2147484046" r:id="rId3"/>
    <p:sldLayoutId id="2147484047" r:id="rId4"/>
    <p:sldLayoutId id="2147484048" r:id="rId5"/>
    <p:sldLayoutId id="2147484049" r:id="rId6"/>
    <p:sldLayoutId id="2147484050" r:id="rId7"/>
    <p:sldLayoutId id="2147484051" r:id="rId8"/>
    <p:sldLayoutId id="2147484052" r:id="rId9"/>
    <p:sldLayoutId id="2147484053" r:id="rId10"/>
    <p:sldLayoutId id="2147484054" r:id="rId11"/>
  </p:sldLayoutIdLst>
  <p:timing>
    <p:tnLst>
      <p:par>
        <p:cTn id="1" dur="indefinite" restart="never" nodeType="tmRoot"/>
      </p:par>
    </p:tnLst>
  </p:timing>
  <p:txStyles>
    <p:titleStyle>
      <a:lvl1pPr algn="l" defTabSz="814388" rtl="0" eaLnBrk="0" fontAlgn="base" hangingPunct="0">
        <a:lnSpc>
          <a:spcPct val="90000"/>
        </a:lnSpc>
        <a:spcBef>
          <a:spcPct val="0"/>
        </a:spcBef>
        <a:spcAft>
          <a:spcPct val="0"/>
        </a:spcAft>
        <a:defRPr sz="3200" b="1">
          <a:solidFill>
            <a:srgbClr val="708CA1"/>
          </a:solidFill>
          <a:latin typeface="+mj-lt"/>
          <a:ea typeface="ＭＳ Ｐゴシック" charset="0"/>
          <a:cs typeface="ＭＳ Ｐゴシック" charset="0"/>
        </a:defRPr>
      </a:lvl1pPr>
      <a:lvl2pPr algn="l" defTabSz="814388" rtl="0" eaLnBrk="0" fontAlgn="base" hangingPunct="0">
        <a:lnSpc>
          <a:spcPct val="90000"/>
        </a:lnSpc>
        <a:spcBef>
          <a:spcPct val="0"/>
        </a:spcBef>
        <a:spcAft>
          <a:spcPct val="0"/>
        </a:spcAft>
        <a:defRPr sz="3200" b="1">
          <a:solidFill>
            <a:srgbClr val="708CA1"/>
          </a:solidFill>
          <a:latin typeface="Arial" charset="0"/>
          <a:ea typeface="ＭＳ Ｐゴシック" charset="0"/>
          <a:cs typeface="ＭＳ Ｐゴシック" charset="0"/>
        </a:defRPr>
      </a:lvl2pPr>
      <a:lvl3pPr algn="l" defTabSz="814388" rtl="0" eaLnBrk="0" fontAlgn="base" hangingPunct="0">
        <a:lnSpc>
          <a:spcPct val="90000"/>
        </a:lnSpc>
        <a:spcBef>
          <a:spcPct val="0"/>
        </a:spcBef>
        <a:spcAft>
          <a:spcPct val="0"/>
        </a:spcAft>
        <a:defRPr sz="3200" b="1">
          <a:solidFill>
            <a:srgbClr val="708CA1"/>
          </a:solidFill>
          <a:latin typeface="Arial" charset="0"/>
          <a:ea typeface="ＭＳ Ｐゴシック" charset="0"/>
          <a:cs typeface="ＭＳ Ｐゴシック" charset="0"/>
        </a:defRPr>
      </a:lvl3pPr>
      <a:lvl4pPr algn="l" defTabSz="814388" rtl="0" eaLnBrk="0" fontAlgn="base" hangingPunct="0">
        <a:lnSpc>
          <a:spcPct val="90000"/>
        </a:lnSpc>
        <a:spcBef>
          <a:spcPct val="0"/>
        </a:spcBef>
        <a:spcAft>
          <a:spcPct val="0"/>
        </a:spcAft>
        <a:defRPr sz="3200" b="1">
          <a:solidFill>
            <a:srgbClr val="708CA1"/>
          </a:solidFill>
          <a:latin typeface="Arial" charset="0"/>
          <a:ea typeface="ＭＳ Ｐゴシック" charset="0"/>
          <a:cs typeface="ＭＳ Ｐゴシック" charset="0"/>
        </a:defRPr>
      </a:lvl4pPr>
      <a:lvl5pPr algn="l" defTabSz="814388" rtl="0" eaLnBrk="0" fontAlgn="base" hangingPunct="0">
        <a:lnSpc>
          <a:spcPct val="90000"/>
        </a:lnSpc>
        <a:spcBef>
          <a:spcPct val="0"/>
        </a:spcBef>
        <a:spcAft>
          <a:spcPct val="0"/>
        </a:spcAft>
        <a:defRPr sz="3200" b="1">
          <a:solidFill>
            <a:srgbClr val="708CA1"/>
          </a:solidFill>
          <a:latin typeface="Arial" charset="0"/>
          <a:ea typeface="ＭＳ Ｐゴシック" charset="0"/>
          <a:cs typeface="ＭＳ Ｐゴシック" charset="0"/>
        </a:defRPr>
      </a:lvl5pPr>
      <a:lvl6pPr marL="457200" algn="l" defTabSz="814388" rtl="0" eaLnBrk="1" fontAlgn="base" hangingPunct="1">
        <a:lnSpc>
          <a:spcPct val="90000"/>
        </a:lnSpc>
        <a:spcBef>
          <a:spcPct val="0"/>
        </a:spcBef>
        <a:spcAft>
          <a:spcPct val="0"/>
        </a:spcAft>
        <a:defRPr sz="3200" b="1">
          <a:solidFill>
            <a:srgbClr val="708CA1"/>
          </a:solidFill>
          <a:latin typeface="Arial" charset="0"/>
        </a:defRPr>
      </a:lvl6pPr>
      <a:lvl7pPr marL="914400" algn="l" defTabSz="814388" rtl="0" eaLnBrk="1" fontAlgn="base" hangingPunct="1">
        <a:lnSpc>
          <a:spcPct val="90000"/>
        </a:lnSpc>
        <a:spcBef>
          <a:spcPct val="0"/>
        </a:spcBef>
        <a:spcAft>
          <a:spcPct val="0"/>
        </a:spcAft>
        <a:defRPr sz="3200" b="1">
          <a:solidFill>
            <a:srgbClr val="708CA1"/>
          </a:solidFill>
          <a:latin typeface="Arial" charset="0"/>
        </a:defRPr>
      </a:lvl7pPr>
      <a:lvl8pPr marL="1371600" algn="l" defTabSz="814388" rtl="0" eaLnBrk="1" fontAlgn="base" hangingPunct="1">
        <a:lnSpc>
          <a:spcPct val="90000"/>
        </a:lnSpc>
        <a:spcBef>
          <a:spcPct val="0"/>
        </a:spcBef>
        <a:spcAft>
          <a:spcPct val="0"/>
        </a:spcAft>
        <a:defRPr sz="3200" b="1">
          <a:solidFill>
            <a:srgbClr val="708CA1"/>
          </a:solidFill>
          <a:latin typeface="Arial" charset="0"/>
        </a:defRPr>
      </a:lvl8pPr>
      <a:lvl9pPr marL="1828800" algn="l" defTabSz="814388" rtl="0" eaLnBrk="1" fontAlgn="base" hangingPunct="1">
        <a:lnSpc>
          <a:spcPct val="90000"/>
        </a:lnSpc>
        <a:spcBef>
          <a:spcPct val="0"/>
        </a:spcBef>
        <a:spcAft>
          <a:spcPct val="0"/>
        </a:spcAft>
        <a:defRPr sz="3200" b="1">
          <a:solidFill>
            <a:srgbClr val="708CA1"/>
          </a:solidFill>
          <a:latin typeface="Arial" charset="0"/>
        </a:defRPr>
      </a:lvl9pPr>
    </p:titleStyle>
    <p:bodyStyle>
      <a:lvl1pPr marL="236538" indent="-236538" algn="l" defTabSz="814388" rtl="0" eaLnBrk="0" fontAlgn="base" hangingPunct="0">
        <a:lnSpc>
          <a:spcPct val="95000"/>
        </a:lnSpc>
        <a:spcBef>
          <a:spcPct val="50000"/>
        </a:spcBef>
        <a:spcAft>
          <a:spcPct val="0"/>
        </a:spcAft>
        <a:buClr>
          <a:srgbClr val="708CA1"/>
        </a:buClr>
        <a:buFont typeface="Wingdings" charset="0"/>
        <a:buChar char="§"/>
        <a:defRPr sz="2400">
          <a:solidFill>
            <a:schemeClr val="tx1"/>
          </a:solidFill>
          <a:latin typeface="+mn-lt"/>
          <a:ea typeface="ＭＳ Ｐゴシック" charset="0"/>
          <a:cs typeface="ＭＳ Ｐゴシック" charset="0"/>
        </a:defRPr>
      </a:lvl1pPr>
      <a:lvl2pPr marL="574675" indent="-117475"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2pPr>
      <a:lvl3pPr marL="914400"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3pPr>
      <a:lvl4pPr marL="1254125" indent="117475"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4pPr>
      <a:lvl5pPr marL="1604963" indent="223838"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5pPr>
      <a:lvl6pPr marL="2062163" algn="l" defTabSz="814388" rtl="0" eaLnBrk="1" fontAlgn="base" hangingPunct="1">
        <a:lnSpc>
          <a:spcPct val="95000"/>
        </a:lnSpc>
        <a:spcBef>
          <a:spcPct val="35000"/>
        </a:spcBef>
        <a:spcAft>
          <a:spcPct val="0"/>
        </a:spcAft>
        <a:buClr>
          <a:srgbClr val="708CA1"/>
        </a:buClr>
        <a:defRPr sz="2000">
          <a:solidFill>
            <a:schemeClr val="tx1"/>
          </a:solidFill>
          <a:latin typeface="+mn-lt"/>
        </a:defRPr>
      </a:lvl6pPr>
      <a:lvl7pPr marL="2519363" algn="l" defTabSz="814388" rtl="0" eaLnBrk="1" fontAlgn="base" hangingPunct="1">
        <a:lnSpc>
          <a:spcPct val="95000"/>
        </a:lnSpc>
        <a:spcBef>
          <a:spcPct val="35000"/>
        </a:spcBef>
        <a:spcAft>
          <a:spcPct val="0"/>
        </a:spcAft>
        <a:buClr>
          <a:srgbClr val="708CA1"/>
        </a:buClr>
        <a:defRPr sz="2000">
          <a:solidFill>
            <a:schemeClr val="tx1"/>
          </a:solidFill>
          <a:latin typeface="+mn-lt"/>
        </a:defRPr>
      </a:lvl7pPr>
      <a:lvl8pPr marL="2976563" algn="l" defTabSz="814388" rtl="0" eaLnBrk="1" fontAlgn="base" hangingPunct="1">
        <a:lnSpc>
          <a:spcPct val="95000"/>
        </a:lnSpc>
        <a:spcBef>
          <a:spcPct val="35000"/>
        </a:spcBef>
        <a:spcAft>
          <a:spcPct val="0"/>
        </a:spcAft>
        <a:buClr>
          <a:srgbClr val="708CA1"/>
        </a:buClr>
        <a:defRPr sz="2000">
          <a:solidFill>
            <a:schemeClr val="tx1"/>
          </a:solidFill>
          <a:latin typeface="+mn-lt"/>
        </a:defRPr>
      </a:lvl8pPr>
      <a:lvl9pPr marL="3433763" algn="l" defTabSz="814388" rtl="0" eaLnBrk="1" fontAlgn="base" hangingPunct="1">
        <a:lnSpc>
          <a:spcPct val="95000"/>
        </a:lnSpc>
        <a:spcBef>
          <a:spcPct val="35000"/>
        </a:spcBef>
        <a:spcAft>
          <a:spcPct val="0"/>
        </a:spcAft>
        <a:buClr>
          <a:srgbClr val="708CA1"/>
        </a:buCl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14.xml"/><Relationship Id="rId5" Type="http://schemas.openxmlformats.org/officeDocument/2006/relationships/image" Target="../media/image15.png"/><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14.xml"/><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9.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6.xml"/><Relationship Id="rId1" Type="http://schemas.openxmlformats.org/officeDocument/2006/relationships/slideLayout" Target="../slideLayouts/slideLayout14.xml"/><Relationship Id="rId4" Type="http://schemas.openxmlformats.org/officeDocument/2006/relationships/image" Target="../media/image27.png"/></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7.xml"/><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9.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0.xml"/><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1.xml"/><Relationship Id="rId1" Type="http://schemas.openxmlformats.org/officeDocument/2006/relationships/slideLayout" Target="../slideLayouts/slideLayout14.xml"/><Relationship Id="rId5" Type="http://schemas.openxmlformats.org/officeDocument/2006/relationships/image" Target="../media/image33.png"/><Relationship Id="rId4" Type="http://schemas.openxmlformats.org/officeDocument/2006/relationships/image" Target="../media/image32.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3.xml"/><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6.xml"/><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7.xml"/><Relationship Id="rId1" Type="http://schemas.openxmlformats.org/officeDocument/2006/relationships/slideLayout" Target="../slideLayouts/slideLayout14.xml"/><Relationship Id="rId4" Type="http://schemas.openxmlformats.org/officeDocument/2006/relationships/comments" Target="../comments/comment1.xml"/></Relationships>
</file>

<file path=ppt/slides/_rels/slide3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8.xml"/><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9.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1.xml"/><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2.xml"/><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3.xml"/><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4.xml"/><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7.xml"/><Relationship Id="rId1" Type="http://schemas.openxmlformats.org/officeDocument/2006/relationships/slideLayout" Target="../slideLayouts/slideLayout14.xml"/></Relationships>
</file>

<file path=ppt/slides/_rels/slide4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8.xml"/><Relationship Id="rId1" Type="http://schemas.openxmlformats.org/officeDocument/2006/relationships/slideLayout" Target="../slideLayouts/slideLayout14.xml"/><Relationship Id="rId4" Type="http://schemas.openxmlformats.org/officeDocument/2006/relationships/image" Target="../media/image45.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4.xml"/></Relationships>
</file>

<file path=ppt/slides/_rels/slide5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14.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Rectangle 2"/>
          <p:cNvSpPr>
            <a:spLocks noGrp="1" noChangeArrowheads="1"/>
          </p:cNvSpPr>
          <p:nvPr>
            <p:ph type="ctrTitle"/>
          </p:nvPr>
        </p:nvSpPr>
        <p:spPr>
          <a:xfrm>
            <a:off x="311150" y="2263775"/>
            <a:ext cx="3854450" cy="1481138"/>
          </a:xfrm>
        </p:spPr>
        <p:txBody>
          <a:bodyPr/>
          <a:lstStyle/>
          <a:p>
            <a:pPr eaLnBrk="1" hangingPunct="1"/>
            <a:r>
              <a:rPr lang="en-US" sz="2800">
                <a:latin typeface="Arial" charset="0"/>
              </a:rPr>
              <a:t>Chapter 1:</a:t>
            </a:r>
            <a:br>
              <a:rPr lang="en-US" sz="2800">
                <a:latin typeface="Arial" charset="0"/>
              </a:rPr>
            </a:br>
            <a:r>
              <a:rPr lang="en-US" sz="2800">
                <a:latin typeface="Arial" charset="0"/>
              </a:rPr>
              <a:t>Exploring the Network</a:t>
            </a:r>
            <a:endParaRPr lang="en-US" sz="2800">
              <a:solidFill>
                <a:schemeClr val="folHlink"/>
              </a:solidFill>
              <a:latin typeface="Arial" charset="0"/>
            </a:endParaRPr>
          </a:p>
        </p:txBody>
      </p:sp>
      <p:sp>
        <p:nvSpPr>
          <p:cNvPr id="7170" name="Rectangle 3"/>
          <p:cNvSpPr>
            <a:spLocks noGrp="1" noChangeArrowheads="1"/>
          </p:cNvSpPr>
          <p:nvPr>
            <p:ph type="subTitle" idx="1"/>
          </p:nvPr>
        </p:nvSpPr>
        <p:spPr>
          <a:xfrm>
            <a:off x="311150" y="4672013"/>
            <a:ext cx="6788150" cy="658812"/>
          </a:xfrm>
        </p:spPr>
        <p:txBody>
          <a:bodyPr/>
          <a:lstStyle/>
          <a:p>
            <a:pPr eaLnBrk="1" hangingPunct="1">
              <a:buFont typeface="Wingdings" charset="0"/>
              <a:buNone/>
            </a:pPr>
            <a:r>
              <a:rPr lang="en-US" sz="2400" dirty="0" smtClean="0">
                <a:latin typeface="Arial" charset="0"/>
              </a:rPr>
              <a:t>Introduction to Networks</a:t>
            </a:r>
            <a:endParaRPr lang="en-US" sz="2400" dirty="0">
              <a:latin typeface="Arial" charset="0"/>
            </a:endParaRPr>
          </a:p>
        </p:txBody>
      </p:sp>
    </p:spTree>
  </p:cSld>
  <p:clrMapOvr>
    <a:masterClrMapping/>
  </p:clrMapOvr>
  <p:transition>
    <p:wipe dir="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p:cNvSpPr>
            <a:spLocks noGrp="1" noChangeArrowheads="1"/>
          </p:cNvSpPr>
          <p:nvPr>
            <p:ph type="title"/>
          </p:nvPr>
        </p:nvSpPr>
        <p:spPr/>
        <p:txBody>
          <a:bodyPr/>
          <a:lstStyle/>
          <a:p>
            <a:pPr eaLnBrk="1" hangingPunct="1"/>
            <a:r>
              <a:rPr lang="en-US" sz="1800" dirty="0" smtClean="0">
                <a:latin typeface="Arial" charset="0"/>
              </a:rPr>
              <a:t>Providing Resources in a Network</a:t>
            </a:r>
            <a:r>
              <a:rPr lang="en-US" dirty="0">
                <a:latin typeface="Arial" charset="0"/>
              </a:rPr>
              <a:t/>
            </a:r>
            <a:br>
              <a:rPr lang="en-US" dirty="0">
                <a:latin typeface="Arial" charset="0"/>
              </a:rPr>
            </a:br>
            <a:r>
              <a:rPr lang="en-US" dirty="0" smtClean="0">
                <a:latin typeface="Arial" charset="0"/>
              </a:rPr>
              <a:t>Peer-to-Peer</a:t>
            </a:r>
            <a:endParaRPr lang="en-US" dirty="0">
              <a:latin typeface="Arial" charset="0"/>
            </a:endParaRPr>
          </a:p>
        </p:txBody>
      </p:sp>
      <p:pic>
        <p:nvPicPr>
          <p:cNvPr id="4" name="Picture 2"/>
          <p:cNvPicPr>
            <a:picLocks noGrp="1" noChangeAspect="1" noChangeArrowheads="1"/>
          </p:cNvPicPr>
          <p:nvPr>
            <p:ph idx="1"/>
          </p:nvPr>
        </p:nvPicPr>
        <p:blipFill rotWithShape="1">
          <a:blip r:embed="rId3" cstate="email">
            <a:extLst>
              <a:ext uri="{28A0092B-C50C-407E-A947-70E740481C1C}">
                <a14:useLocalDpi xmlns:a14="http://schemas.microsoft.com/office/drawing/2010/main" val="0"/>
              </a:ext>
            </a:extLst>
          </a:blip>
          <a:srcRect l="-2313" r="-13678"/>
          <a:stretch/>
        </p:blipFill>
        <p:spPr bwMode="auto">
          <a:xfrm>
            <a:off x="681228" y="1539502"/>
            <a:ext cx="7954381" cy="49264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11405726"/>
      </p:ext>
    </p:extLst>
  </p:cSld>
  <p:clrMapOvr>
    <a:masterClrMapping/>
  </p:clrMapOvr>
  <p:transition spd="med">
    <p:wipe dir="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105836" y="2263775"/>
            <a:ext cx="4348902" cy="1481138"/>
          </a:xfrm>
        </p:spPr>
        <p:txBody>
          <a:bodyPr/>
          <a:lstStyle/>
          <a:p>
            <a:pPr eaLnBrk="1" hangingPunct="1"/>
            <a:r>
              <a:rPr lang="en-US" sz="2100" dirty="0"/>
              <a:t>1.2  LANs, WANs, and the Internet </a:t>
            </a:r>
          </a:p>
        </p:txBody>
      </p:sp>
    </p:spTree>
    <p:extLst>
      <p:ext uri="{BB962C8B-B14F-4D97-AF65-F5344CB8AC3E}">
        <p14:creationId xmlns:p14="http://schemas.microsoft.com/office/powerpoint/2010/main" val="3301179873"/>
      </p:ext>
    </p:extLst>
  </p:cSld>
  <p:clrMapOvr>
    <a:masterClrMapping/>
  </p:clrMapOvr>
  <p:transition>
    <p:wipe dir="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2"/>
          <p:cNvSpPr>
            <a:spLocks noGrp="1" noChangeArrowheads="1"/>
          </p:cNvSpPr>
          <p:nvPr>
            <p:ph type="title"/>
          </p:nvPr>
        </p:nvSpPr>
        <p:spPr/>
        <p:txBody>
          <a:bodyPr/>
          <a:lstStyle/>
          <a:p>
            <a:pPr eaLnBrk="1" hangingPunct="1"/>
            <a:r>
              <a:rPr lang="en-US" sz="1800" dirty="0">
                <a:latin typeface="Arial" charset="0"/>
              </a:rPr>
              <a:t>LANs, WANs, and Internets</a:t>
            </a:r>
            <a:r>
              <a:rPr lang="en-US" dirty="0">
                <a:latin typeface="Arial" charset="0"/>
              </a:rPr>
              <a:t/>
            </a:r>
            <a:br>
              <a:rPr lang="en-US" dirty="0">
                <a:latin typeface="Arial" charset="0"/>
              </a:rPr>
            </a:br>
            <a:r>
              <a:rPr lang="en-US" dirty="0" smtClean="0">
                <a:latin typeface="Arial" charset="0"/>
              </a:rPr>
              <a:t>Components </a:t>
            </a:r>
            <a:r>
              <a:rPr lang="en-US" dirty="0">
                <a:latin typeface="Arial" charset="0"/>
              </a:rPr>
              <a:t>of a Network</a:t>
            </a:r>
          </a:p>
        </p:txBody>
      </p:sp>
      <p:sp>
        <p:nvSpPr>
          <p:cNvPr id="2" name="Content Placeholder 1"/>
          <p:cNvSpPr>
            <a:spLocks noGrp="1"/>
          </p:cNvSpPr>
          <p:nvPr>
            <p:ph idx="1"/>
          </p:nvPr>
        </p:nvSpPr>
        <p:spPr/>
        <p:txBody>
          <a:bodyPr/>
          <a:lstStyle/>
          <a:p>
            <a:pPr marL="0" indent="0">
              <a:buNone/>
            </a:pPr>
            <a:r>
              <a:rPr lang="en-US" sz="2000" dirty="0" smtClean="0"/>
              <a:t>There are three categories of network components:</a:t>
            </a:r>
          </a:p>
          <a:p>
            <a:r>
              <a:rPr lang="en-US" sz="2000" dirty="0"/>
              <a:t>D</a:t>
            </a:r>
            <a:r>
              <a:rPr lang="en-US" sz="2000" dirty="0" smtClean="0"/>
              <a:t>evices </a:t>
            </a:r>
          </a:p>
          <a:p>
            <a:r>
              <a:rPr lang="en-US" sz="2000" dirty="0" smtClean="0"/>
              <a:t>Media</a:t>
            </a:r>
          </a:p>
          <a:p>
            <a:r>
              <a:rPr lang="en-US" sz="2000" dirty="0" smtClean="0"/>
              <a:t>Services</a:t>
            </a:r>
          </a:p>
        </p:txBody>
      </p:sp>
      <p:pic>
        <p:nvPicPr>
          <p:cNvPr id="6" name="Picture 5"/>
          <p:cNvPicPr>
            <a:picLocks noChangeAspect="1"/>
          </p:cNvPicPr>
          <p:nvPr/>
        </p:nvPicPr>
        <p:blipFill>
          <a:blip r:embed="rId3"/>
          <a:stretch>
            <a:fillRect/>
          </a:stretch>
        </p:blipFill>
        <p:spPr>
          <a:xfrm>
            <a:off x="702366" y="4569160"/>
            <a:ext cx="3651704" cy="1639291"/>
          </a:xfrm>
          <a:prstGeom prst="rect">
            <a:avLst/>
          </a:prstGeom>
        </p:spPr>
      </p:pic>
      <p:pic>
        <p:nvPicPr>
          <p:cNvPr id="7" name="Picture 6"/>
          <p:cNvPicPr>
            <a:picLocks noChangeAspect="1"/>
          </p:cNvPicPr>
          <p:nvPr/>
        </p:nvPicPr>
        <p:blipFill>
          <a:blip r:embed="rId4"/>
          <a:stretch>
            <a:fillRect/>
          </a:stretch>
        </p:blipFill>
        <p:spPr>
          <a:xfrm>
            <a:off x="4935812" y="3828852"/>
            <a:ext cx="3658246" cy="2340292"/>
          </a:xfrm>
          <a:prstGeom prst="rect">
            <a:avLst/>
          </a:prstGeom>
        </p:spPr>
      </p:pic>
      <p:pic>
        <p:nvPicPr>
          <p:cNvPr id="4" name="Picture 3"/>
          <p:cNvPicPr>
            <a:picLocks noChangeAspect="1"/>
          </p:cNvPicPr>
          <p:nvPr/>
        </p:nvPicPr>
        <p:blipFill>
          <a:blip r:embed="rId5"/>
          <a:stretch>
            <a:fillRect/>
          </a:stretch>
        </p:blipFill>
        <p:spPr>
          <a:xfrm>
            <a:off x="2309174" y="2174028"/>
            <a:ext cx="3655168" cy="1775191"/>
          </a:xfrm>
          <a:prstGeom prst="rect">
            <a:avLst/>
          </a:prstGeom>
        </p:spPr>
      </p:pic>
    </p:spTree>
  </p:cSld>
  <p:clrMapOvr>
    <a:masterClrMapping/>
  </p:clrMapOvr>
  <p:transition spd="med">
    <p:wipe dir="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2"/>
          <p:cNvSpPr>
            <a:spLocks noGrp="1" noChangeArrowheads="1"/>
          </p:cNvSpPr>
          <p:nvPr>
            <p:ph type="title"/>
          </p:nvPr>
        </p:nvSpPr>
        <p:spPr/>
        <p:txBody>
          <a:bodyPr/>
          <a:lstStyle/>
          <a:p>
            <a:pPr eaLnBrk="1" hangingPunct="1"/>
            <a:r>
              <a:rPr lang="en-US" sz="1800" dirty="0">
                <a:latin typeface="Arial" charset="0"/>
              </a:rPr>
              <a:t>Components of a Network</a:t>
            </a:r>
            <a:r>
              <a:rPr lang="en-US" dirty="0">
                <a:latin typeface="Arial" charset="0"/>
              </a:rPr>
              <a:t/>
            </a:r>
            <a:br>
              <a:rPr lang="en-US" dirty="0">
                <a:latin typeface="Arial" charset="0"/>
              </a:rPr>
            </a:br>
            <a:r>
              <a:rPr lang="en-US" dirty="0" smtClean="0">
                <a:latin typeface="Arial" charset="0"/>
              </a:rPr>
              <a:t>End </a:t>
            </a:r>
            <a:r>
              <a:rPr lang="en-US" dirty="0">
                <a:latin typeface="Arial" charset="0"/>
              </a:rPr>
              <a:t>Devices</a:t>
            </a:r>
          </a:p>
        </p:txBody>
      </p:sp>
      <p:sp>
        <p:nvSpPr>
          <p:cNvPr id="2" name="Content Placeholder 1"/>
          <p:cNvSpPr>
            <a:spLocks noGrp="1"/>
          </p:cNvSpPr>
          <p:nvPr>
            <p:ph idx="1"/>
          </p:nvPr>
        </p:nvSpPr>
        <p:spPr/>
        <p:txBody>
          <a:bodyPr/>
          <a:lstStyle/>
          <a:p>
            <a:pPr marL="0" indent="0">
              <a:buNone/>
            </a:pPr>
            <a:r>
              <a:rPr lang="en-US" sz="2000" dirty="0" smtClean="0"/>
              <a:t>Some examples of end devices are:</a:t>
            </a:r>
          </a:p>
          <a:p>
            <a:r>
              <a:rPr lang="en-US" sz="2000" dirty="0" smtClean="0"/>
              <a:t>Computers (work stations, laptops, file servers, web servers)</a:t>
            </a:r>
          </a:p>
          <a:p>
            <a:r>
              <a:rPr lang="en-US" sz="2000" dirty="0" smtClean="0"/>
              <a:t>Network printers</a:t>
            </a:r>
          </a:p>
          <a:p>
            <a:r>
              <a:rPr lang="en-US" sz="2000" dirty="0" smtClean="0"/>
              <a:t>VoIP phones</a:t>
            </a:r>
          </a:p>
          <a:p>
            <a:r>
              <a:rPr lang="en-US" sz="2000" dirty="0" err="1" smtClean="0"/>
              <a:t>TelePresence</a:t>
            </a:r>
            <a:r>
              <a:rPr lang="en-US" sz="2000" dirty="0" smtClean="0"/>
              <a:t> endpoint</a:t>
            </a:r>
          </a:p>
          <a:p>
            <a:r>
              <a:rPr lang="en-US" sz="2000" dirty="0" smtClean="0"/>
              <a:t>Security cameras</a:t>
            </a:r>
          </a:p>
          <a:p>
            <a:r>
              <a:rPr lang="en-US" sz="2000" dirty="0" smtClean="0"/>
              <a:t>Mobile handheld devices (such as smart phones, tablets, PDAs, and wireless debit / credit card readers and barcode scanners)</a:t>
            </a:r>
          </a:p>
        </p:txBody>
      </p:sp>
    </p:spTree>
  </p:cSld>
  <p:clrMapOvr>
    <a:masterClrMapping/>
  </p:clrMapOvr>
  <p:transition spd="med">
    <p:wipe dir="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2"/>
          <p:cNvSpPr>
            <a:spLocks noGrp="1" noChangeArrowheads="1"/>
          </p:cNvSpPr>
          <p:nvPr>
            <p:ph type="title"/>
          </p:nvPr>
        </p:nvSpPr>
        <p:spPr/>
        <p:txBody>
          <a:bodyPr/>
          <a:lstStyle/>
          <a:p>
            <a:pPr eaLnBrk="1" hangingPunct="1"/>
            <a:r>
              <a:rPr lang="en-US" sz="1800" dirty="0">
                <a:latin typeface="Arial" charset="0"/>
              </a:rPr>
              <a:t>Components of a Network</a:t>
            </a:r>
            <a:r>
              <a:rPr lang="en-US" dirty="0">
                <a:latin typeface="Arial" charset="0"/>
              </a:rPr>
              <a:t/>
            </a:r>
            <a:br>
              <a:rPr lang="en-US" dirty="0">
                <a:latin typeface="Arial" charset="0"/>
              </a:rPr>
            </a:br>
            <a:r>
              <a:rPr lang="en-US" dirty="0" smtClean="0">
                <a:latin typeface="Arial" charset="0"/>
              </a:rPr>
              <a:t>Network </a:t>
            </a:r>
            <a:r>
              <a:rPr lang="en-US" dirty="0">
                <a:latin typeface="Arial" charset="0"/>
              </a:rPr>
              <a:t>Infrastructure Devices</a:t>
            </a:r>
          </a:p>
        </p:txBody>
      </p:sp>
      <p:sp>
        <p:nvSpPr>
          <p:cNvPr id="2" name="Content Placeholder 1"/>
          <p:cNvSpPr>
            <a:spLocks noGrp="1"/>
          </p:cNvSpPr>
          <p:nvPr>
            <p:ph idx="1"/>
          </p:nvPr>
        </p:nvSpPr>
        <p:spPr/>
        <p:txBody>
          <a:bodyPr/>
          <a:lstStyle/>
          <a:p>
            <a:pPr marL="0" indent="0">
              <a:buNone/>
            </a:pPr>
            <a:r>
              <a:rPr lang="en-US" sz="2000" dirty="0" smtClean="0"/>
              <a:t>Examples of intermediary network devices are:</a:t>
            </a:r>
          </a:p>
          <a:p>
            <a:r>
              <a:rPr lang="en-US" sz="2000" dirty="0" smtClean="0"/>
              <a:t>Network Access Devices (switches, and wireless access points)</a:t>
            </a:r>
          </a:p>
          <a:p>
            <a:r>
              <a:rPr lang="en-US" sz="2000" dirty="0" smtClean="0"/>
              <a:t>Internetworking Devices (routers)</a:t>
            </a:r>
          </a:p>
          <a:p>
            <a:r>
              <a:rPr lang="en-US" sz="2000" dirty="0" smtClean="0"/>
              <a:t>Security Devices (firewalls)</a:t>
            </a:r>
          </a:p>
        </p:txBody>
      </p:sp>
    </p:spTree>
  </p:cSld>
  <p:clrMapOvr>
    <a:masterClrMapping/>
  </p:clrMapOvr>
  <p:transition spd="med">
    <p:wipe dir="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2"/>
          <p:cNvSpPr>
            <a:spLocks noGrp="1" noChangeArrowheads="1"/>
          </p:cNvSpPr>
          <p:nvPr>
            <p:ph type="title"/>
          </p:nvPr>
        </p:nvSpPr>
        <p:spPr/>
        <p:txBody>
          <a:bodyPr/>
          <a:lstStyle/>
          <a:p>
            <a:pPr eaLnBrk="1" hangingPunct="1"/>
            <a:r>
              <a:rPr lang="en-US" sz="1800" dirty="0">
                <a:latin typeface="Arial" charset="0"/>
              </a:rPr>
              <a:t>Components of a Network</a:t>
            </a:r>
            <a:r>
              <a:rPr lang="en-US" dirty="0">
                <a:latin typeface="Arial" charset="0"/>
              </a:rPr>
              <a:t/>
            </a:r>
            <a:br>
              <a:rPr lang="en-US" dirty="0">
                <a:latin typeface="Arial" charset="0"/>
              </a:rPr>
            </a:br>
            <a:r>
              <a:rPr lang="en-US" dirty="0" smtClean="0">
                <a:latin typeface="Arial" charset="0"/>
              </a:rPr>
              <a:t>Network </a:t>
            </a:r>
            <a:r>
              <a:rPr lang="en-US" dirty="0">
                <a:latin typeface="Arial" charset="0"/>
              </a:rPr>
              <a:t>Media</a:t>
            </a:r>
          </a:p>
        </p:txBody>
      </p:sp>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4765" y="1657819"/>
            <a:ext cx="5448300" cy="4581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med">
    <p:wipe dir="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2"/>
          <p:cNvSpPr>
            <a:spLocks noGrp="1" noChangeArrowheads="1"/>
          </p:cNvSpPr>
          <p:nvPr>
            <p:ph type="title"/>
          </p:nvPr>
        </p:nvSpPr>
        <p:spPr/>
        <p:txBody>
          <a:bodyPr/>
          <a:lstStyle/>
          <a:p>
            <a:pPr eaLnBrk="1" hangingPunct="1"/>
            <a:r>
              <a:rPr lang="en-US" sz="1800" dirty="0">
                <a:latin typeface="Arial" charset="0"/>
              </a:rPr>
              <a:t>Components of a Network</a:t>
            </a:r>
            <a:r>
              <a:rPr lang="en-US" dirty="0">
                <a:latin typeface="Arial" charset="0"/>
              </a:rPr>
              <a:t/>
            </a:r>
            <a:br>
              <a:rPr lang="en-US" dirty="0">
                <a:latin typeface="Arial" charset="0"/>
              </a:rPr>
            </a:br>
            <a:r>
              <a:rPr lang="en-US" dirty="0" smtClean="0">
                <a:latin typeface="Arial" charset="0"/>
              </a:rPr>
              <a:t>Network Representations</a:t>
            </a:r>
            <a:endParaRPr lang="en-US" dirty="0">
              <a:latin typeface="Arial" charset="0"/>
            </a:endParaRPr>
          </a:p>
        </p:txBody>
      </p:sp>
      <p:pic>
        <p:nvPicPr>
          <p:cNvPr id="3" name="Content Placeholder 2"/>
          <p:cNvPicPr>
            <a:picLocks noGrp="1" noChangeAspect="1"/>
          </p:cNvPicPr>
          <p:nvPr>
            <p:ph idx="1"/>
          </p:nvPr>
        </p:nvPicPr>
        <p:blipFill>
          <a:blip r:embed="rId3"/>
          <a:srcRect l="-24477" r="-24477"/>
          <a:stretch>
            <a:fillRect/>
          </a:stretch>
        </p:blipFill>
        <p:spPr/>
      </p:pic>
    </p:spTree>
    <p:extLst>
      <p:ext uri="{BB962C8B-B14F-4D97-AF65-F5344CB8AC3E}">
        <p14:creationId xmlns:p14="http://schemas.microsoft.com/office/powerpoint/2010/main" val="1595383915"/>
      </p:ext>
    </p:extLst>
  </p:cSld>
  <p:clrMapOvr>
    <a:masterClrMapping/>
  </p:clrMapOvr>
  <p:transition spd="med">
    <p:wipe dir="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2"/>
          <p:cNvSpPr>
            <a:spLocks noGrp="1" noChangeArrowheads="1"/>
          </p:cNvSpPr>
          <p:nvPr>
            <p:ph type="title"/>
          </p:nvPr>
        </p:nvSpPr>
        <p:spPr/>
        <p:txBody>
          <a:bodyPr/>
          <a:lstStyle/>
          <a:p>
            <a:pPr eaLnBrk="1" hangingPunct="1"/>
            <a:r>
              <a:rPr lang="en-US" sz="1800" dirty="0">
                <a:latin typeface="Arial" charset="0"/>
              </a:rPr>
              <a:t>Components of a Network</a:t>
            </a:r>
            <a:r>
              <a:rPr lang="en-US" dirty="0">
                <a:latin typeface="Arial" charset="0"/>
              </a:rPr>
              <a:t/>
            </a:r>
            <a:br>
              <a:rPr lang="en-US" dirty="0">
                <a:latin typeface="Arial" charset="0"/>
              </a:rPr>
            </a:br>
            <a:r>
              <a:rPr lang="en-US" dirty="0" smtClean="0">
                <a:latin typeface="Arial" charset="0"/>
              </a:rPr>
              <a:t>Topology </a:t>
            </a:r>
            <a:r>
              <a:rPr lang="en-US" dirty="0">
                <a:latin typeface="Arial" charset="0"/>
              </a:rPr>
              <a:t>Diagrams</a:t>
            </a:r>
          </a:p>
        </p:txBody>
      </p:sp>
      <p:pic>
        <p:nvPicPr>
          <p:cNvPr id="4" name="Picture 3"/>
          <p:cNvPicPr>
            <a:picLocks noChangeAspect="1"/>
          </p:cNvPicPr>
          <p:nvPr/>
        </p:nvPicPr>
        <p:blipFill>
          <a:blip r:embed="rId3"/>
          <a:stretch>
            <a:fillRect/>
          </a:stretch>
        </p:blipFill>
        <p:spPr>
          <a:xfrm>
            <a:off x="270143" y="1387792"/>
            <a:ext cx="4237729" cy="3290604"/>
          </a:xfrm>
          <a:prstGeom prst="rect">
            <a:avLst/>
          </a:prstGeom>
        </p:spPr>
      </p:pic>
      <p:pic>
        <p:nvPicPr>
          <p:cNvPr id="5" name="Picture 4"/>
          <p:cNvPicPr>
            <a:picLocks noChangeAspect="1"/>
          </p:cNvPicPr>
          <p:nvPr/>
        </p:nvPicPr>
        <p:blipFill>
          <a:blip r:embed="rId4"/>
          <a:stretch>
            <a:fillRect/>
          </a:stretch>
        </p:blipFill>
        <p:spPr>
          <a:xfrm>
            <a:off x="4559012" y="3288643"/>
            <a:ext cx="4280120" cy="3288894"/>
          </a:xfrm>
          <a:prstGeom prst="rect">
            <a:avLst/>
          </a:prstGeom>
        </p:spPr>
      </p:pic>
    </p:spTree>
  </p:cSld>
  <p:clrMapOvr>
    <a:masterClrMapping/>
  </p:clrMapOvr>
  <p:transition spd="med">
    <p:wipe dir="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2"/>
          <p:cNvSpPr>
            <a:spLocks noGrp="1" noChangeArrowheads="1"/>
          </p:cNvSpPr>
          <p:nvPr>
            <p:ph type="title"/>
          </p:nvPr>
        </p:nvSpPr>
        <p:spPr/>
        <p:txBody>
          <a:bodyPr/>
          <a:lstStyle/>
          <a:p>
            <a:pPr eaLnBrk="1" hangingPunct="1"/>
            <a:r>
              <a:rPr lang="en-US" sz="1800" dirty="0">
                <a:latin typeface="Arial" charset="0"/>
              </a:rPr>
              <a:t>LANs and WANs</a:t>
            </a:r>
            <a:r>
              <a:rPr lang="en-US" dirty="0">
                <a:latin typeface="Arial" charset="0"/>
              </a:rPr>
              <a:t/>
            </a:r>
            <a:br>
              <a:rPr lang="en-US" dirty="0">
                <a:latin typeface="Arial" charset="0"/>
              </a:rPr>
            </a:br>
            <a:r>
              <a:rPr lang="en-US" dirty="0" smtClean="0">
                <a:latin typeface="Arial" charset="0"/>
              </a:rPr>
              <a:t>Types </a:t>
            </a:r>
            <a:r>
              <a:rPr lang="en-US" dirty="0">
                <a:latin typeface="Arial" charset="0"/>
              </a:rPr>
              <a:t>of Networks</a:t>
            </a:r>
          </a:p>
        </p:txBody>
      </p:sp>
      <p:sp>
        <p:nvSpPr>
          <p:cNvPr id="2" name="Content Placeholder 1"/>
          <p:cNvSpPr>
            <a:spLocks noGrp="1"/>
          </p:cNvSpPr>
          <p:nvPr>
            <p:ph idx="1"/>
          </p:nvPr>
        </p:nvSpPr>
        <p:spPr/>
        <p:txBody>
          <a:bodyPr/>
          <a:lstStyle/>
          <a:p>
            <a:pPr marL="0" indent="0">
              <a:buNone/>
            </a:pPr>
            <a:r>
              <a:rPr lang="en-US" sz="2000" dirty="0" smtClean="0"/>
              <a:t>The two most common types of network infrastructures are:</a:t>
            </a:r>
          </a:p>
          <a:p>
            <a:r>
              <a:rPr lang="en-US" sz="2000" dirty="0" smtClean="0"/>
              <a:t>Local Area Network (LAN)</a:t>
            </a:r>
          </a:p>
          <a:p>
            <a:r>
              <a:rPr lang="en-US" sz="2000" dirty="0" smtClean="0"/>
              <a:t>Wide Area Network (WAN).</a:t>
            </a:r>
          </a:p>
          <a:p>
            <a:pPr marL="0" indent="0">
              <a:buNone/>
            </a:pPr>
            <a:endParaRPr lang="en-US" sz="2000" dirty="0" smtClean="0"/>
          </a:p>
          <a:p>
            <a:pPr marL="0" indent="0">
              <a:buNone/>
            </a:pPr>
            <a:r>
              <a:rPr lang="en-US" sz="2000" dirty="0" smtClean="0"/>
              <a:t>Other types of networks include:</a:t>
            </a:r>
          </a:p>
          <a:p>
            <a:r>
              <a:rPr lang="en-US" sz="2000" dirty="0" smtClean="0"/>
              <a:t>Metropolitan Area Network (MAN) </a:t>
            </a:r>
          </a:p>
          <a:p>
            <a:r>
              <a:rPr lang="en-US" sz="2000" dirty="0" smtClean="0"/>
              <a:t>Wireless LAN (WLAN) </a:t>
            </a:r>
          </a:p>
          <a:p>
            <a:r>
              <a:rPr lang="en-US" sz="2000" dirty="0" smtClean="0"/>
              <a:t>Storage Area Network (SAN)</a:t>
            </a:r>
            <a:endParaRPr lang="en-US" sz="2000" dirty="0"/>
          </a:p>
        </p:txBody>
      </p:sp>
    </p:spTree>
  </p:cSld>
  <p:clrMapOvr>
    <a:masterClrMapping/>
  </p:clrMapOvr>
  <p:transition spd="med">
    <p:wipe dir="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Rectangle 2"/>
          <p:cNvSpPr>
            <a:spLocks noGrp="1" noChangeArrowheads="1"/>
          </p:cNvSpPr>
          <p:nvPr>
            <p:ph type="title"/>
          </p:nvPr>
        </p:nvSpPr>
        <p:spPr/>
        <p:txBody>
          <a:bodyPr/>
          <a:lstStyle/>
          <a:p>
            <a:pPr eaLnBrk="1" hangingPunct="1"/>
            <a:r>
              <a:rPr lang="en-US" sz="1800" dirty="0">
                <a:latin typeface="Arial" charset="0"/>
              </a:rPr>
              <a:t>LANs and WANs</a:t>
            </a:r>
            <a:r>
              <a:rPr lang="en-US" dirty="0">
                <a:latin typeface="Arial" charset="0"/>
              </a:rPr>
              <a:t/>
            </a:r>
            <a:br>
              <a:rPr lang="en-US" dirty="0">
                <a:latin typeface="Arial" charset="0"/>
              </a:rPr>
            </a:br>
            <a:r>
              <a:rPr lang="en-US" dirty="0" smtClean="0">
                <a:latin typeface="Arial" charset="0"/>
              </a:rPr>
              <a:t>Local </a:t>
            </a:r>
            <a:r>
              <a:rPr lang="en-US" dirty="0">
                <a:latin typeface="Arial" charset="0"/>
              </a:rPr>
              <a:t>Area Networks (LAN)</a:t>
            </a:r>
          </a:p>
        </p:txBody>
      </p:sp>
      <p:pic>
        <p:nvPicPr>
          <p:cNvPr id="3" name="Picture 2"/>
          <p:cNvPicPr>
            <a:picLocks noChangeAspect="1"/>
          </p:cNvPicPr>
          <p:nvPr/>
        </p:nvPicPr>
        <p:blipFill>
          <a:blip r:embed="rId3"/>
          <a:stretch>
            <a:fillRect/>
          </a:stretch>
        </p:blipFill>
        <p:spPr>
          <a:xfrm>
            <a:off x="1693378" y="1551205"/>
            <a:ext cx="5786520" cy="4823807"/>
          </a:xfrm>
          <a:prstGeom prst="rect">
            <a:avLst/>
          </a:prstGeom>
        </p:spPr>
      </p:pic>
    </p:spTree>
  </p:cSld>
  <p:clrMapOvr>
    <a:masterClrMapping/>
  </p:clrMapOvr>
  <p:transition spd="med">
    <p:wipe dir="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33"/>
          <p:cNvSpPr>
            <a:spLocks noGrp="1" noChangeArrowheads="1"/>
          </p:cNvSpPr>
          <p:nvPr>
            <p:ph type="title" idx="4294967295"/>
          </p:nvPr>
        </p:nvSpPr>
        <p:spPr>
          <a:xfrm>
            <a:off x="655638" y="609600"/>
            <a:ext cx="8145462" cy="838200"/>
          </a:xfrm>
        </p:spPr>
        <p:txBody>
          <a:bodyPr/>
          <a:lstStyle/>
          <a:p>
            <a:pPr eaLnBrk="1" hangingPunct="1"/>
            <a:r>
              <a:rPr lang="en-US" dirty="0" smtClean="0"/>
              <a:t>Chapter </a:t>
            </a:r>
            <a:r>
              <a:rPr lang="en-US" dirty="0"/>
              <a:t>1</a:t>
            </a:r>
            <a:r>
              <a:rPr lang="en-US" dirty="0" smtClean="0"/>
              <a:t>: Objectives</a:t>
            </a:r>
          </a:p>
        </p:txBody>
      </p:sp>
      <p:sp>
        <p:nvSpPr>
          <p:cNvPr id="4099" name="Rectangle 34"/>
          <p:cNvSpPr>
            <a:spLocks noGrp="1" noChangeArrowheads="1"/>
          </p:cNvSpPr>
          <p:nvPr>
            <p:ph type="body" idx="4294967295"/>
          </p:nvPr>
        </p:nvSpPr>
        <p:spPr>
          <a:xfrm>
            <a:off x="655638" y="1828800"/>
            <a:ext cx="7940675" cy="4252259"/>
          </a:xfrm>
        </p:spPr>
        <p:txBody>
          <a:bodyPr/>
          <a:lstStyle/>
          <a:p>
            <a:pPr marL="0" indent="0">
              <a:buNone/>
            </a:pPr>
            <a:r>
              <a:rPr lang="en-CA" sz="2000" dirty="0" smtClean="0"/>
              <a:t>After completing this chapter, students will be able to:</a:t>
            </a:r>
          </a:p>
          <a:p>
            <a:pPr>
              <a:buFont typeface="Wingdings" charset="2"/>
              <a:buChar char="§"/>
            </a:pPr>
            <a:r>
              <a:rPr lang="en-CA" sz="2000" dirty="0" smtClean="0"/>
              <a:t>Explain </a:t>
            </a:r>
            <a:r>
              <a:rPr lang="en-CA" sz="2000" dirty="0"/>
              <a:t>how multiple networks are used in everyday life</a:t>
            </a:r>
            <a:r>
              <a:rPr lang="en-CA" sz="2000" dirty="0" smtClean="0"/>
              <a:t>.</a:t>
            </a:r>
          </a:p>
          <a:p>
            <a:pPr>
              <a:buFont typeface="Wingdings" charset="2"/>
              <a:buChar char="§"/>
            </a:pPr>
            <a:r>
              <a:rPr lang="en-US" sz="2000" dirty="0"/>
              <a:t>Explain the topologies and devices used in a </a:t>
            </a:r>
            <a:r>
              <a:rPr lang="en-US" sz="2000" dirty="0" smtClean="0"/>
              <a:t>small- </a:t>
            </a:r>
            <a:r>
              <a:rPr lang="en-US" sz="2000" dirty="0"/>
              <a:t>to medium-sized business </a:t>
            </a:r>
            <a:r>
              <a:rPr lang="en-US" sz="2000" dirty="0" smtClean="0"/>
              <a:t>network</a:t>
            </a:r>
            <a:r>
              <a:rPr lang="en-CA" sz="2000" dirty="0" smtClean="0"/>
              <a:t>.</a:t>
            </a:r>
          </a:p>
          <a:p>
            <a:pPr>
              <a:buFont typeface="Wingdings" charset="2"/>
              <a:buChar char="§"/>
            </a:pPr>
            <a:r>
              <a:rPr lang="en-CA" sz="2000" dirty="0" smtClean="0"/>
              <a:t>Explain</a:t>
            </a:r>
            <a:r>
              <a:rPr lang="en-US" sz="2000" dirty="0" smtClean="0"/>
              <a:t> </a:t>
            </a:r>
            <a:r>
              <a:rPr lang="en-US" sz="2000" dirty="0"/>
              <a:t>the basic characteristics of a network that supports communication in a </a:t>
            </a:r>
            <a:r>
              <a:rPr lang="en-US" sz="2000" dirty="0" smtClean="0"/>
              <a:t>small- </a:t>
            </a:r>
            <a:r>
              <a:rPr lang="en-US" sz="2000" dirty="0"/>
              <a:t>to medium-sized </a:t>
            </a:r>
            <a:r>
              <a:rPr lang="en-US" sz="2000" dirty="0" smtClean="0"/>
              <a:t>business</a:t>
            </a:r>
            <a:r>
              <a:rPr lang="en-CA" sz="2000" dirty="0" smtClean="0"/>
              <a:t>.</a:t>
            </a:r>
          </a:p>
          <a:p>
            <a:pPr>
              <a:buFont typeface="Wingdings" charset="2"/>
              <a:buChar char="§"/>
            </a:pPr>
            <a:r>
              <a:rPr lang="en-US" sz="2000" dirty="0"/>
              <a:t>Explain trends in networking that will affect the use of networks in small to medium-sized businesses</a:t>
            </a:r>
            <a:r>
              <a:rPr lang="en-CA" sz="2000" dirty="0" smtClean="0"/>
              <a:t>.</a:t>
            </a:r>
            <a:endParaRPr lang="en-CA" sz="2000" dirty="0"/>
          </a:p>
        </p:txBody>
      </p:sp>
    </p:spTree>
    <p:extLst>
      <p:ext uri="{BB962C8B-B14F-4D97-AF65-F5344CB8AC3E}">
        <p14:creationId xmlns:p14="http://schemas.microsoft.com/office/powerpoint/2010/main" val="1065710895"/>
      </p:ext>
    </p:extLst>
  </p:cSld>
  <p:clrMapOvr>
    <a:masterClrMapping/>
  </p:clrMapOvr>
  <p:transition>
    <p:wipe dir="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Rectangle 2"/>
          <p:cNvSpPr>
            <a:spLocks noGrp="1" noChangeArrowheads="1"/>
          </p:cNvSpPr>
          <p:nvPr>
            <p:ph type="title"/>
          </p:nvPr>
        </p:nvSpPr>
        <p:spPr/>
        <p:txBody>
          <a:bodyPr/>
          <a:lstStyle/>
          <a:p>
            <a:pPr eaLnBrk="1" hangingPunct="1"/>
            <a:r>
              <a:rPr lang="en-US" sz="1800" dirty="0">
                <a:latin typeface="Arial" charset="0"/>
              </a:rPr>
              <a:t>LANs and WANs</a:t>
            </a:r>
            <a:r>
              <a:rPr lang="en-US" dirty="0">
                <a:latin typeface="Arial" charset="0"/>
              </a:rPr>
              <a:t/>
            </a:r>
            <a:br>
              <a:rPr lang="en-US" dirty="0">
                <a:latin typeface="Arial" charset="0"/>
              </a:rPr>
            </a:br>
            <a:r>
              <a:rPr lang="en-US" dirty="0" smtClean="0">
                <a:latin typeface="Arial" charset="0"/>
              </a:rPr>
              <a:t>Wide </a:t>
            </a:r>
            <a:r>
              <a:rPr lang="en-US" dirty="0">
                <a:latin typeface="Arial" charset="0"/>
              </a:rPr>
              <a:t>Area Networks (WAN)</a:t>
            </a:r>
          </a:p>
        </p:txBody>
      </p:sp>
      <p:sp>
        <p:nvSpPr>
          <p:cNvPr id="2" name="Content Placeholder 1"/>
          <p:cNvSpPr>
            <a:spLocks noGrp="1"/>
          </p:cNvSpPr>
          <p:nvPr>
            <p:ph idx="1"/>
          </p:nvPr>
        </p:nvSpPr>
        <p:spPr/>
        <p:txBody>
          <a:bodyPr/>
          <a:lstStyle/>
          <a:p>
            <a:endParaRPr lang="en-US"/>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50" y="1565592"/>
            <a:ext cx="8570913"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med">
    <p:wipe dir="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2"/>
          <p:cNvSpPr>
            <a:spLocks noGrp="1" noChangeArrowheads="1"/>
          </p:cNvSpPr>
          <p:nvPr>
            <p:ph type="title"/>
          </p:nvPr>
        </p:nvSpPr>
        <p:spPr/>
        <p:txBody>
          <a:bodyPr/>
          <a:lstStyle/>
          <a:p>
            <a:pPr eaLnBrk="1" hangingPunct="1"/>
            <a:r>
              <a:rPr lang="en-US" sz="1800" dirty="0">
                <a:latin typeface="Arial" charset="0"/>
              </a:rPr>
              <a:t>LANs, WANs, and </a:t>
            </a:r>
            <a:r>
              <a:rPr lang="en-US" sz="1800" dirty="0" smtClean="0">
                <a:latin typeface="Arial" charset="0"/>
              </a:rPr>
              <a:t>the Internet</a:t>
            </a:r>
            <a:r>
              <a:rPr lang="en-US" dirty="0">
                <a:latin typeface="Arial" charset="0"/>
              </a:rPr>
              <a:t/>
            </a:r>
            <a:br>
              <a:rPr lang="en-US" dirty="0">
                <a:latin typeface="Arial" charset="0"/>
              </a:rPr>
            </a:br>
            <a:r>
              <a:rPr lang="en-US" dirty="0" smtClean="0">
                <a:latin typeface="Arial" charset="0"/>
              </a:rPr>
              <a:t>The </a:t>
            </a:r>
            <a:r>
              <a:rPr lang="en-US" dirty="0">
                <a:latin typeface="Arial" charset="0"/>
              </a:rPr>
              <a:t>Internet</a:t>
            </a:r>
          </a:p>
        </p:txBody>
      </p:sp>
      <p:pic>
        <p:nvPicPr>
          <p:cNvPr id="5" name="Picture 2"/>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619673" y="1551023"/>
            <a:ext cx="5903068" cy="47165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med">
    <p:wipe dir="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Rectangle 2"/>
          <p:cNvSpPr>
            <a:spLocks noGrp="1" noChangeArrowheads="1"/>
          </p:cNvSpPr>
          <p:nvPr>
            <p:ph type="title"/>
          </p:nvPr>
        </p:nvSpPr>
        <p:spPr/>
        <p:txBody>
          <a:bodyPr/>
          <a:lstStyle/>
          <a:p>
            <a:pPr eaLnBrk="1" hangingPunct="1"/>
            <a:r>
              <a:rPr lang="en-US" sz="1600" dirty="0">
                <a:latin typeface="Arial" charset="0"/>
              </a:rPr>
              <a:t>LANs, WANs, and </a:t>
            </a:r>
            <a:r>
              <a:rPr lang="en-US" sz="1600" dirty="0" smtClean="0">
                <a:latin typeface="Arial" charset="0"/>
              </a:rPr>
              <a:t>the Internet</a:t>
            </a:r>
            <a:r>
              <a:rPr lang="en-US" dirty="0">
                <a:latin typeface="Arial" charset="0"/>
              </a:rPr>
              <a:t/>
            </a:r>
            <a:br>
              <a:rPr lang="en-US" dirty="0">
                <a:latin typeface="Arial" charset="0"/>
              </a:rPr>
            </a:br>
            <a:r>
              <a:rPr lang="en-US" dirty="0" smtClean="0">
                <a:latin typeface="Arial" charset="0"/>
              </a:rPr>
              <a:t>Intranet </a:t>
            </a:r>
            <a:r>
              <a:rPr lang="en-US" dirty="0">
                <a:latin typeface="Arial" charset="0"/>
              </a:rPr>
              <a:t>and Extranet</a:t>
            </a:r>
          </a:p>
        </p:txBody>
      </p:sp>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7400" y="1571907"/>
            <a:ext cx="5029200" cy="4714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med">
    <p:wipe dir="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Rectangle 2"/>
          <p:cNvSpPr>
            <a:spLocks noGrp="1" noChangeArrowheads="1"/>
          </p:cNvSpPr>
          <p:nvPr>
            <p:ph type="title"/>
          </p:nvPr>
        </p:nvSpPr>
        <p:spPr/>
        <p:txBody>
          <a:bodyPr/>
          <a:lstStyle/>
          <a:p>
            <a:pPr eaLnBrk="1" hangingPunct="1"/>
            <a:r>
              <a:rPr lang="en-US" sz="1800" dirty="0">
                <a:latin typeface="Arial" charset="0"/>
              </a:rPr>
              <a:t>Connecting to the Internet</a:t>
            </a:r>
            <a:r>
              <a:rPr lang="en-US" dirty="0">
                <a:latin typeface="Arial" charset="0"/>
              </a:rPr>
              <a:t/>
            </a:r>
            <a:br>
              <a:rPr lang="en-US" dirty="0">
                <a:latin typeface="Arial" charset="0"/>
              </a:rPr>
            </a:br>
            <a:r>
              <a:rPr lang="en-US" dirty="0" smtClean="0">
                <a:latin typeface="Arial" charset="0"/>
              </a:rPr>
              <a:t>Connecting </a:t>
            </a:r>
            <a:r>
              <a:rPr lang="en-US" dirty="0">
                <a:latin typeface="Arial" charset="0"/>
              </a:rPr>
              <a:t>Remote Users to the Internet</a:t>
            </a:r>
          </a:p>
        </p:txBody>
      </p:sp>
      <p:pic>
        <p:nvPicPr>
          <p:cNvPr id="32" name="Content Placeholder 2"/>
          <p:cNvPicPr>
            <a:picLocks noGrp="1" noChangeAspect="1"/>
          </p:cNvPicPr>
          <p:nvPr>
            <p:ph idx="1"/>
          </p:nvPr>
        </p:nvPicPr>
        <p:blipFill>
          <a:blip r:embed="rId3"/>
          <a:srcRect l="-23219" r="-23219"/>
          <a:stretch>
            <a:fillRect/>
          </a:stretch>
        </p:blipFill>
        <p:spPr/>
      </p:pic>
    </p:spTree>
  </p:cSld>
  <p:clrMapOvr>
    <a:masterClrMapping/>
  </p:clrMapOvr>
  <p:transition spd="med">
    <p:wipe dir="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Rectangle 2"/>
          <p:cNvSpPr>
            <a:spLocks noGrp="1" noChangeArrowheads="1"/>
          </p:cNvSpPr>
          <p:nvPr>
            <p:ph type="title"/>
          </p:nvPr>
        </p:nvSpPr>
        <p:spPr/>
        <p:txBody>
          <a:bodyPr/>
          <a:lstStyle/>
          <a:p>
            <a:pPr eaLnBrk="1" hangingPunct="1"/>
            <a:r>
              <a:rPr lang="en-US" sz="1800" dirty="0">
                <a:latin typeface="Arial" charset="0"/>
              </a:rPr>
              <a:t>Connecting to the Internet</a:t>
            </a:r>
            <a:r>
              <a:rPr lang="en-US" dirty="0">
                <a:latin typeface="Arial" charset="0"/>
              </a:rPr>
              <a:t/>
            </a:r>
            <a:br>
              <a:rPr lang="en-US" dirty="0">
                <a:latin typeface="Arial" charset="0"/>
              </a:rPr>
            </a:br>
            <a:r>
              <a:rPr lang="en-US" dirty="0" smtClean="0">
                <a:latin typeface="Arial" charset="0"/>
              </a:rPr>
              <a:t>Connecting </a:t>
            </a:r>
            <a:r>
              <a:rPr lang="en-US" dirty="0">
                <a:latin typeface="Arial" charset="0"/>
              </a:rPr>
              <a:t>Businesses to the Internet</a:t>
            </a:r>
          </a:p>
        </p:txBody>
      </p:sp>
      <p:pic>
        <p:nvPicPr>
          <p:cNvPr id="26" name="Content Placeholder 2"/>
          <p:cNvPicPr>
            <a:picLocks noGrp="1" noChangeAspect="1"/>
          </p:cNvPicPr>
          <p:nvPr>
            <p:ph idx="1"/>
          </p:nvPr>
        </p:nvPicPr>
        <p:blipFill>
          <a:blip r:embed="rId3"/>
          <a:srcRect l="-7069" r="-7069"/>
          <a:stretch>
            <a:fillRect/>
          </a:stretch>
        </p:blipFill>
        <p:spPr/>
      </p:pic>
    </p:spTree>
  </p:cSld>
  <p:clrMapOvr>
    <a:masterClrMapping/>
  </p:clrMapOvr>
  <p:transition spd="med">
    <p:wipe dir="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105837" y="2263775"/>
            <a:ext cx="4339280" cy="1481138"/>
          </a:xfrm>
        </p:spPr>
        <p:txBody>
          <a:bodyPr/>
          <a:lstStyle/>
          <a:p>
            <a:pPr eaLnBrk="1" hangingPunct="1"/>
            <a:r>
              <a:rPr lang="en-US" sz="2300" dirty="0"/>
              <a:t>1.3  The Network as a Platform</a:t>
            </a:r>
          </a:p>
        </p:txBody>
      </p:sp>
    </p:spTree>
    <p:extLst>
      <p:ext uri="{BB962C8B-B14F-4D97-AF65-F5344CB8AC3E}">
        <p14:creationId xmlns:p14="http://schemas.microsoft.com/office/powerpoint/2010/main" val="1716293546"/>
      </p:ext>
    </p:extLst>
  </p:cSld>
  <p:clrMapOvr>
    <a:masterClrMapping/>
  </p:clrMapOvr>
  <p:transition>
    <p:wipe dir="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2"/>
          <p:cNvSpPr>
            <a:spLocks noGrp="1" noChangeArrowheads="1"/>
          </p:cNvSpPr>
          <p:nvPr>
            <p:ph type="title"/>
          </p:nvPr>
        </p:nvSpPr>
        <p:spPr/>
        <p:txBody>
          <a:bodyPr/>
          <a:lstStyle/>
          <a:p>
            <a:pPr eaLnBrk="1" hangingPunct="1"/>
            <a:r>
              <a:rPr lang="en-US" sz="1800" dirty="0">
                <a:latin typeface="Arial" charset="0"/>
              </a:rPr>
              <a:t>Converged Networks</a:t>
            </a:r>
            <a:r>
              <a:rPr lang="en-US" dirty="0">
                <a:latin typeface="Arial" charset="0"/>
              </a:rPr>
              <a:t/>
            </a:r>
            <a:br>
              <a:rPr lang="en-US" dirty="0">
                <a:latin typeface="Arial" charset="0"/>
              </a:rPr>
            </a:br>
            <a:r>
              <a:rPr lang="en-US" dirty="0" smtClean="0">
                <a:latin typeface="Arial" charset="0"/>
              </a:rPr>
              <a:t>The Converging Network</a:t>
            </a:r>
            <a:endParaRPr lang="en-US" dirty="0">
              <a:latin typeface="Arial" charset="0"/>
            </a:endParaRPr>
          </a:p>
        </p:txBody>
      </p:sp>
      <p:pic>
        <p:nvPicPr>
          <p:cNvPr id="6" name="Content Placeholder 5"/>
          <p:cNvPicPr>
            <a:picLocks noGrp="1" noChangeAspect="1"/>
          </p:cNvPicPr>
          <p:nvPr>
            <p:ph idx="1"/>
          </p:nvPr>
        </p:nvPicPr>
        <p:blipFill rotWithShape="1">
          <a:blip r:embed="rId3"/>
          <a:srcRect l="-1127" t="926" r="-2206" b="-2778"/>
          <a:stretch/>
        </p:blipFill>
        <p:spPr>
          <a:xfrm>
            <a:off x="327131" y="1539502"/>
            <a:ext cx="3771614" cy="3175223"/>
          </a:xfrm>
          <a:prstGeom prst="rect">
            <a:avLst/>
          </a:prstGeom>
        </p:spPr>
      </p:pic>
      <p:pic>
        <p:nvPicPr>
          <p:cNvPr id="2" name="Picture 1"/>
          <p:cNvPicPr>
            <a:picLocks noChangeAspect="1"/>
          </p:cNvPicPr>
          <p:nvPr/>
        </p:nvPicPr>
        <p:blipFill>
          <a:blip r:embed="rId4"/>
          <a:stretch>
            <a:fillRect/>
          </a:stretch>
        </p:blipFill>
        <p:spPr>
          <a:xfrm>
            <a:off x="4588256" y="3213709"/>
            <a:ext cx="3658958" cy="3160915"/>
          </a:xfrm>
          <a:prstGeom prst="rect">
            <a:avLst/>
          </a:prstGeom>
        </p:spPr>
      </p:pic>
    </p:spTree>
  </p:cSld>
  <p:clrMapOvr>
    <a:masterClrMapping/>
  </p:clrMapOvr>
  <p:transition spd="med">
    <p:wipe dir="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2"/>
          <p:cNvSpPr>
            <a:spLocks noGrp="1" noChangeArrowheads="1"/>
          </p:cNvSpPr>
          <p:nvPr>
            <p:ph type="title"/>
          </p:nvPr>
        </p:nvSpPr>
        <p:spPr/>
        <p:txBody>
          <a:bodyPr/>
          <a:lstStyle/>
          <a:p>
            <a:pPr eaLnBrk="1" hangingPunct="1"/>
            <a:r>
              <a:rPr lang="en-US" sz="1800" dirty="0">
                <a:latin typeface="Arial" charset="0"/>
              </a:rPr>
              <a:t>Converged Networks</a:t>
            </a:r>
            <a:r>
              <a:rPr lang="en-US" dirty="0">
                <a:latin typeface="Arial" charset="0"/>
              </a:rPr>
              <a:t/>
            </a:r>
            <a:br>
              <a:rPr lang="en-US" dirty="0">
                <a:latin typeface="Arial" charset="0"/>
              </a:rPr>
            </a:br>
            <a:r>
              <a:rPr lang="en-US" dirty="0" smtClean="0">
                <a:latin typeface="Arial" charset="0"/>
              </a:rPr>
              <a:t>Planning for the </a:t>
            </a:r>
            <a:r>
              <a:rPr lang="en-US" dirty="0">
                <a:latin typeface="Arial" charset="0"/>
              </a:rPr>
              <a:t>F</a:t>
            </a:r>
            <a:r>
              <a:rPr lang="en-US" dirty="0" smtClean="0">
                <a:latin typeface="Arial" charset="0"/>
              </a:rPr>
              <a:t>uture</a:t>
            </a:r>
            <a:endParaRPr lang="en-US" dirty="0">
              <a:latin typeface="Arial" charset="0"/>
            </a:endParaRPr>
          </a:p>
        </p:txBody>
      </p:sp>
      <p:pic>
        <p:nvPicPr>
          <p:cNvPr id="3" name="Content Placeholder 2"/>
          <p:cNvPicPr>
            <a:picLocks noGrp="1" noChangeAspect="1"/>
          </p:cNvPicPr>
          <p:nvPr>
            <p:ph idx="1"/>
          </p:nvPr>
        </p:nvPicPr>
        <p:blipFill>
          <a:blip r:embed="rId3"/>
          <a:srcRect l="-18756" r="-18756"/>
          <a:stretch>
            <a:fillRect/>
          </a:stretch>
        </p:blipFill>
        <p:spPr/>
      </p:pic>
    </p:spTree>
  </p:cSld>
  <p:clrMapOvr>
    <a:masterClrMapping/>
  </p:clrMapOvr>
  <p:transition spd="med">
    <p:wipe dir="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2"/>
          <p:cNvSpPr>
            <a:spLocks noGrp="1" noChangeArrowheads="1"/>
          </p:cNvSpPr>
          <p:nvPr>
            <p:ph type="title"/>
          </p:nvPr>
        </p:nvSpPr>
        <p:spPr/>
        <p:txBody>
          <a:bodyPr/>
          <a:lstStyle/>
          <a:p>
            <a:pPr eaLnBrk="1" hangingPunct="1"/>
            <a:r>
              <a:rPr lang="en-US" sz="1800" dirty="0">
                <a:latin typeface="Arial" charset="0"/>
              </a:rPr>
              <a:t>Reliable Network</a:t>
            </a:r>
            <a:r>
              <a:rPr lang="en-US" dirty="0">
                <a:latin typeface="Arial" charset="0"/>
              </a:rPr>
              <a:t/>
            </a:r>
            <a:br>
              <a:rPr lang="en-US" dirty="0">
                <a:latin typeface="Arial" charset="0"/>
              </a:rPr>
            </a:br>
            <a:r>
              <a:rPr lang="en-US" dirty="0" smtClean="0">
                <a:latin typeface="Arial" charset="0"/>
              </a:rPr>
              <a:t>Supporting </a:t>
            </a:r>
            <a:r>
              <a:rPr lang="en-US" dirty="0">
                <a:latin typeface="Arial" charset="0"/>
              </a:rPr>
              <a:t>Network Architecture</a:t>
            </a:r>
          </a:p>
        </p:txBody>
      </p:sp>
      <p:sp>
        <p:nvSpPr>
          <p:cNvPr id="2" name="Content Placeholder 1"/>
          <p:cNvSpPr>
            <a:spLocks noGrp="1"/>
          </p:cNvSpPr>
          <p:nvPr>
            <p:ph idx="1"/>
          </p:nvPr>
        </p:nvSpPr>
        <p:spPr/>
        <p:txBody>
          <a:bodyPr/>
          <a:lstStyle/>
          <a:p>
            <a:pPr marL="0" indent="0">
              <a:buNone/>
            </a:pPr>
            <a:r>
              <a:rPr lang="en-US" sz="2000" dirty="0" smtClean="0"/>
              <a:t>As networks evolve, we are discovering that there are four basic characteristics that the underlying architectures need to address in order to meet user expectations: </a:t>
            </a:r>
          </a:p>
          <a:p>
            <a:r>
              <a:rPr lang="en-US" sz="2000" dirty="0" smtClean="0"/>
              <a:t>Fault Tolerance</a:t>
            </a:r>
          </a:p>
          <a:p>
            <a:r>
              <a:rPr lang="en-US" sz="2000" dirty="0" smtClean="0"/>
              <a:t>Scalability</a:t>
            </a:r>
          </a:p>
          <a:p>
            <a:r>
              <a:rPr lang="en-US" sz="2000" dirty="0" smtClean="0"/>
              <a:t>Quality of Service (QoS)</a:t>
            </a:r>
          </a:p>
          <a:p>
            <a:r>
              <a:rPr lang="en-US" sz="2000" dirty="0" smtClean="0"/>
              <a:t>Security</a:t>
            </a:r>
          </a:p>
          <a:p>
            <a:endParaRPr lang="en-US" dirty="0"/>
          </a:p>
        </p:txBody>
      </p:sp>
    </p:spTree>
  </p:cSld>
  <p:clrMapOvr>
    <a:masterClrMapping/>
  </p:clrMapOvr>
  <p:transition spd="med">
    <p:wipe dir="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2"/>
          <p:cNvSpPr>
            <a:spLocks noGrp="1" noChangeArrowheads="1"/>
          </p:cNvSpPr>
          <p:nvPr>
            <p:ph type="title"/>
          </p:nvPr>
        </p:nvSpPr>
        <p:spPr/>
        <p:txBody>
          <a:bodyPr/>
          <a:lstStyle/>
          <a:p>
            <a:pPr eaLnBrk="1" hangingPunct="1"/>
            <a:r>
              <a:rPr lang="en-US" sz="1800" dirty="0">
                <a:latin typeface="Arial" charset="0"/>
              </a:rPr>
              <a:t>Reliable Network</a:t>
            </a:r>
            <a:r>
              <a:rPr lang="en-US" dirty="0">
                <a:latin typeface="Arial" charset="0"/>
              </a:rPr>
              <a:t/>
            </a:r>
            <a:br>
              <a:rPr lang="en-US" dirty="0">
                <a:latin typeface="Arial" charset="0"/>
              </a:rPr>
            </a:br>
            <a:r>
              <a:rPr lang="en-US" dirty="0" smtClean="0">
                <a:latin typeface="Arial" charset="0"/>
              </a:rPr>
              <a:t>Fault Tolerance in Circuit Switched Network</a:t>
            </a:r>
            <a:endParaRPr lang="en-US" dirty="0">
              <a:latin typeface="Arial" charset="0"/>
            </a:endParaRPr>
          </a:p>
        </p:txBody>
      </p:sp>
      <p:pic>
        <p:nvPicPr>
          <p:cNvPr id="6" name="Content Placeholder 2"/>
          <p:cNvPicPr>
            <a:picLocks noGrp="1" noChangeAspect="1"/>
          </p:cNvPicPr>
          <p:nvPr>
            <p:ph idx="1"/>
          </p:nvPr>
        </p:nvPicPr>
        <p:blipFill>
          <a:blip r:embed="rId3"/>
          <a:srcRect l="-24196" r="-24196"/>
          <a:stretch>
            <a:fillRect/>
          </a:stretch>
        </p:blipFill>
        <p:spPr>
          <a:xfrm>
            <a:off x="213109" y="1539502"/>
            <a:ext cx="8733677" cy="4926405"/>
          </a:xfrm>
        </p:spPr>
      </p:pic>
    </p:spTree>
  </p:cSld>
  <p:clrMapOvr>
    <a:masterClrMapping/>
  </p:clrMapOvr>
  <p:transition spd="med">
    <p:wipe dir="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Rectangle 2"/>
          <p:cNvSpPr>
            <a:spLocks noGrp="1" noChangeArrowheads="1"/>
          </p:cNvSpPr>
          <p:nvPr>
            <p:ph type="title"/>
          </p:nvPr>
        </p:nvSpPr>
        <p:spPr/>
        <p:txBody>
          <a:bodyPr/>
          <a:lstStyle/>
          <a:p>
            <a:pPr eaLnBrk="1" hangingPunct="1"/>
            <a:r>
              <a:rPr lang="en-US">
                <a:latin typeface="Arial" charset="0"/>
              </a:rPr>
              <a:t>Chapter 1</a:t>
            </a:r>
          </a:p>
        </p:txBody>
      </p:sp>
      <p:sp>
        <p:nvSpPr>
          <p:cNvPr id="9218" name="Rectangle 3"/>
          <p:cNvSpPr>
            <a:spLocks noGrp="1" noChangeArrowheads="1"/>
          </p:cNvSpPr>
          <p:nvPr>
            <p:ph idx="1"/>
          </p:nvPr>
        </p:nvSpPr>
        <p:spPr/>
        <p:txBody>
          <a:bodyPr/>
          <a:lstStyle/>
          <a:p>
            <a:pPr lvl="1" eaLnBrk="1" hangingPunct="1"/>
            <a:r>
              <a:rPr lang="en-US" dirty="0" smtClean="0">
                <a:latin typeface="Arial" charset="0"/>
              </a:rPr>
              <a:t>1.1  Globally Connected</a:t>
            </a:r>
          </a:p>
          <a:p>
            <a:pPr lvl="1" eaLnBrk="1" hangingPunct="1"/>
            <a:r>
              <a:rPr lang="en-US" dirty="0" smtClean="0">
                <a:latin typeface="Arial" charset="0"/>
              </a:rPr>
              <a:t>1.2  </a:t>
            </a:r>
            <a:r>
              <a:rPr lang="en-US" dirty="0">
                <a:latin typeface="Arial" charset="0"/>
              </a:rPr>
              <a:t>LANs, WANs, and </a:t>
            </a:r>
            <a:r>
              <a:rPr lang="en-US" dirty="0" smtClean="0">
                <a:latin typeface="Arial" charset="0"/>
              </a:rPr>
              <a:t>the Internet </a:t>
            </a:r>
          </a:p>
          <a:p>
            <a:pPr lvl="1" eaLnBrk="1" hangingPunct="1"/>
            <a:r>
              <a:rPr lang="en-US" dirty="0" smtClean="0">
                <a:latin typeface="Arial" charset="0"/>
              </a:rPr>
              <a:t>1.3  </a:t>
            </a:r>
            <a:r>
              <a:rPr lang="en-US" dirty="0">
                <a:latin typeface="Arial" charset="0"/>
              </a:rPr>
              <a:t>The Network as a </a:t>
            </a:r>
            <a:r>
              <a:rPr lang="en-US" dirty="0" smtClean="0">
                <a:latin typeface="Arial" charset="0"/>
              </a:rPr>
              <a:t>Platform</a:t>
            </a:r>
          </a:p>
          <a:p>
            <a:pPr lvl="1" eaLnBrk="1" hangingPunct="1"/>
            <a:r>
              <a:rPr lang="en-US" dirty="0" smtClean="0">
                <a:latin typeface="Arial" charset="0"/>
              </a:rPr>
              <a:t>1.4  The Changing Network Environment</a:t>
            </a:r>
            <a:endParaRPr lang="en-US" dirty="0">
              <a:latin typeface="Arial" charset="0"/>
            </a:endParaRPr>
          </a:p>
          <a:p>
            <a:pPr lvl="1" eaLnBrk="1" hangingPunct="1"/>
            <a:r>
              <a:rPr lang="en-US" dirty="0">
                <a:latin typeface="Arial" charset="0"/>
              </a:rPr>
              <a:t>1.5  Summary</a:t>
            </a: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2"/>
          <p:cNvSpPr>
            <a:spLocks noGrp="1" noChangeArrowheads="1"/>
          </p:cNvSpPr>
          <p:nvPr>
            <p:ph type="title"/>
          </p:nvPr>
        </p:nvSpPr>
        <p:spPr/>
        <p:txBody>
          <a:bodyPr/>
          <a:lstStyle/>
          <a:p>
            <a:pPr eaLnBrk="1" hangingPunct="1"/>
            <a:r>
              <a:rPr lang="en-US" sz="1800" dirty="0">
                <a:latin typeface="Arial" charset="0"/>
              </a:rPr>
              <a:t>Reliable Network</a:t>
            </a:r>
            <a:r>
              <a:rPr lang="en-US" dirty="0">
                <a:latin typeface="Arial" charset="0"/>
              </a:rPr>
              <a:t/>
            </a:r>
            <a:br>
              <a:rPr lang="en-US" dirty="0">
                <a:latin typeface="Arial" charset="0"/>
              </a:rPr>
            </a:br>
            <a:r>
              <a:rPr lang="en-US" dirty="0" smtClean="0">
                <a:latin typeface="Arial" charset="0"/>
              </a:rPr>
              <a:t>Packet-Switched Networks</a:t>
            </a:r>
            <a:endParaRPr lang="en-US" dirty="0">
              <a:latin typeface="Arial" charset="0"/>
            </a:endParaRPr>
          </a:p>
        </p:txBody>
      </p:sp>
      <p:pic>
        <p:nvPicPr>
          <p:cNvPr id="4" name="Content Placeholder 2"/>
          <p:cNvPicPr>
            <a:picLocks noGrp="1" noChangeAspect="1"/>
          </p:cNvPicPr>
          <p:nvPr>
            <p:ph idx="1"/>
          </p:nvPr>
        </p:nvPicPr>
        <p:blipFill>
          <a:blip r:embed="rId3"/>
          <a:srcRect l="-24672" r="-24672"/>
          <a:stretch>
            <a:fillRect/>
          </a:stretch>
        </p:blipFill>
        <p:spPr/>
      </p:pic>
    </p:spTree>
    <p:extLst>
      <p:ext uri="{BB962C8B-B14F-4D97-AF65-F5344CB8AC3E}">
        <p14:creationId xmlns:p14="http://schemas.microsoft.com/office/powerpoint/2010/main" val="1800978167"/>
      </p:ext>
    </p:extLst>
  </p:cSld>
  <p:clrMapOvr>
    <a:masterClrMapping/>
  </p:clrMapOvr>
  <p:transition spd="med">
    <p:wipe dir="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Rectangle 2"/>
          <p:cNvSpPr>
            <a:spLocks noGrp="1" noChangeArrowheads="1"/>
          </p:cNvSpPr>
          <p:nvPr>
            <p:ph type="title"/>
          </p:nvPr>
        </p:nvSpPr>
        <p:spPr/>
        <p:txBody>
          <a:bodyPr/>
          <a:lstStyle/>
          <a:p>
            <a:pPr eaLnBrk="1" hangingPunct="1"/>
            <a:r>
              <a:rPr lang="en-US" sz="1800" dirty="0">
                <a:latin typeface="Arial" charset="0"/>
              </a:rPr>
              <a:t>Reliable Network</a:t>
            </a:r>
            <a:r>
              <a:rPr lang="en-US" dirty="0">
                <a:latin typeface="Arial" charset="0"/>
              </a:rPr>
              <a:t/>
            </a:r>
            <a:br>
              <a:rPr lang="en-US" dirty="0">
                <a:latin typeface="Arial" charset="0"/>
              </a:rPr>
            </a:br>
            <a:r>
              <a:rPr lang="en-US" dirty="0" smtClean="0">
                <a:latin typeface="Arial" charset="0"/>
              </a:rPr>
              <a:t>Scalable Networks</a:t>
            </a:r>
            <a:endParaRPr lang="en-US" dirty="0">
              <a:latin typeface="Arial" charset="0"/>
            </a:endParaRPr>
          </a:p>
        </p:txBody>
      </p:sp>
      <p:pic>
        <p:nvPicPr>
          <p:cNvPr id="4" name="Content Placeholder 2"/>
          <p:cNvPicPr>
            <a:picLocks noGrp="1" noChangeAspect="1"/>
          </p:cNvPicPr>
          <p:nvPr>
            <p:ph idx="1"/>
          </p:nvPr>
        </p:nvPicPr>
        <p:blipFill rotWithShape="1">
          <a:blip r:embed="rId3"/>
          <a:srcRect l="-19860" t="11328" r="-19860"/>
          <a:stretch/>
        </p:blipFill>
        <p:spPr>
          <a:xfrm>
            <a:off x="849131" y="2876944"/>
            <a:ext cx="7444791" cy="3723672"/>
          </a:xfrm>
        </p:spPr>
      </p:pic>
      <p:pic>
        <p:nvPicPr>
          <p:cNvPr id="2" name="Picture 1"/>
          <p:cNvPicPr>
            <a:picLocks noChangeAspect="1"/>
          </p:cNvPicPr>
          <p:nvPr/>
        </p:nvPicPr>
        <p:blipFill>
          <a:blip r:embed="rId4"/>
          <a:stretch>
            <a:fillRect/>
          </a:stretch>
        </p:blipFill>
        <p:spPr>
          <a:xfrm>
            <a:off x="175853" y="1155953"/>
            <a:ext cx="5404597" cy="605853"/>
          </a:xfrm>
          <a:prstGeom prst="rect">
            <a:avLst/>
          </a:prstGeom>
        </p:spPr>
      </p:pic>
      <p:pic>
        <p:nvPicPr>
          <p:cNvPr id="3" name="Picture 2"/>
          <p:cNvPicPr>
            <a:picLocks noChangeAspect="1"/>
          </p:cNvPicPr>
          <p:nvPr/>
        </p:nvPicPr>
        <p:blipFill>
          <a:blip r:embed="rId5"/>
          <a:stretch>
            <a:fillRect/>
          </a:stretch>
        </p:blipFill>
        <p:spPr>
          <a:xfrm>
            <a:off x="3617660" y="1791028"/>
            <a:ext cx="5311050" cy="1067880"/>
          </a:xfrm>
          <a:prstGeom prst="rect">
            <a:avLst/>
          </a:prstGeom>
        </p:spPr>
      </p:pic>
    </p:spTree>
  </p:cSld>
  <p:clrMapOvr>
    <a:masterClrMapping/>
  </p:clrMapOvr>
  <p:transition spd="med">
    <p:wipe dir="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2"/>
          <p:cNvSpPr>
            <a:spLocks noGrp="1" noChangeArrowheads="1"/>
          </p:cNvSpPr>
          <p:nvPr>
            <p:ph type="title"/>
          </p:nvPr>
        </p:nvSpPr>
        <p:spPr/>
        <p:txBody>
          <a:bodyPr/>
          <a:lstStyle/>
          <a:p>
            <a:pPr eaLnBrk="1" hangingPunct="1"/>
            <a:r>
              <a:rPr lang="en-US" sz="1800" dirty="0">
                <a:latin typeface="Arial" charset="0"/>
              </a:rPr>
              <a:t>Reliable Network</a:t>
            </a:r>
            <a:r>
              <a:rPr lang="en-US" dirty="0">
                <a:latin typeface="Arial" charset="0"/>
              </a:rPr>
              <a:t/>
            </a:r>
            <a:br>
              <a:rPr lang="en-US" dirty="0">
                <a:latin typeface="Arial" charset="0"/>
              </a:rPr>
            </a:br>
            <a:r>
              <a:rPr lang="en-US" dirty="0" smtClean="0">
                <a:latin typeface="Arial" charset="0"/>
              </a:rPr>
              <a:t>Providing QoS</a:t>
            </a:r>
            <a:endParaRPr lang="en-US" dirty="0">
              <a:latin typeface="Arial" charset="0"/>
            </a:endParaRPr>
          </a:p>
        </p:txBody>
      </p:sp>
      <p:sp>
        <p:nvSpPr>
          <p:cNvPr id="2" name="Content Placeholder 1"/>
          <p:cNvSpPr>
            <a:spLocks noGrp="1"/>
          </p:cNvSpPr>
          <p:nvPr>
            <p:ph idx="1"/>
          </p:nvPr>
        </p:nvSpPr>
        <p:spPr/>
        <p:txBody>
          <a:bodyPr/>
          <a:lstStyle/>
          <a:p>
            <a:pPr marL="0" indent="0">
              <a:buNone/>
            </a:pPr>
            <a:r>
              <a:rPr lang="en-US" sz="2000" dirty="0" smtClean="0"/>
              <a:t>Examples of priority decisions for an organization might include:</a:t>
            </a:r>
          </a:p>
          <a:p>
            <a:r>
              <a:rPr lang="en-US" sz="2000" dirty="0" smtClean="0"/>
              <a:t>Time-sensitive communication - increase priority for services like telephony or video distribution.</a:t>
            </a:r>
          </a:p>
          <a:p>
            <a:r>
              <a:rPr lang="en-US" sz="2000" dirty="0" smtClean="0"/>
              <a:t>Non time-sensitive communication - decrease priority for web page retrieval or email.</a:t>
            </a:r>
          </a:p>
          <a:p>
            <a:r>
              <a:rPr lang="en-US" sz="2000" dirty="0" smtClean="0"/>
              <a:t>High importance to organization - increase priority for production control or business transaction data.</a:t>
            </a:r>
          </a:p>
          <a:p>
            <a:r>
              <a:rPr lang="en-US" sz="2000" dirty="0" smtClean="0"/>
              <a:t>Undesirable communication - decrease priority or block unwanted activity, like peer-to-peer file sharing or live entertainment.</a:t>
            </a:r>
          </a:p>
          <a:p>
            <a:endParaRPr lang="en-US" dirty="0"/>
          </a:p>
        </p:txBody>
      </p:sp>
    </p:spTree>
  </p:cSld>
  <p:clrMapOvr>
    <a:masterClrMapping/>
  </p:clrMapOvr>
  <p:transition spd="med">
    <p:wipe dir="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Rectangle 2"/>
          <p:cNvSpPr>
            <a:spLocks noGrp="1" noChangeArrowheads="1"/>
          </p:cNvSpPr>
          <p:nvPr>
            <p:ph type="title"/>
          </p:nvPr>
        </p:nvSpPr>
        <p:spPr/>
        <p:txBody>
          <a:bodyPr/>
          <a:lstStyle/>
          <a:p>
            <a:pPr eaLnBrk="1" hangingPunct="1"/>
            <a:r>
              <a:rPr lang="en-US" sz="1800" dirty="0">
                <a:latin typeface="Arial" charset="0"/>
              </a:rPr>
              <a:t>Reliable Network</a:t>
            </a:r>
            <a:r>
              <a:rPr lang="en-US" dirty="0">
                <a:latin typeface="Arial" charset="0"/>
              </a:rPr>
              <a:t/>
            </a:r>
            <a:br>
              <a:rPr lang="en-US" dirty="0">
                <a:latin typeface="Arial" charset="0"/>
              </a:rPr>
            </a:br>
            <a:r>
              <a:rPr lang="en-US" dirty="0" smtClean="0">
                <a:latin typeface="Arial" charset="0"/>
              </a:rPr>
              <a:t>Providing Network </a:t>
            </a:r>
            <a:r>
              <a:rPr lang="en-US" dirty="0">
                <a:latin typeface="Arial" charset="0"/>
              </a:rPr>
              <a:t>Security</a:t>
            </a:r>
          </a:p>
        </p:txBody>
      </p:sp>
      <p:pic>
        <p:nvPicPr>
          <p:cNvPr id="5" name="Picture 2"/>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410540" y="1808834"/>
            <a:ext cx="6453572" cy="44644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med">
    <p:wipe dir="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105836" y="2263775"/>
            <a:ext cx="4358524" cy="1481138"/>
          </a:xfrm>
        </p:spPr>
        <p:txBody>
          <a:bodyPr/>
          <a:lstStyle/>
          <a:p>
            <a:pPr eaLnBrk="1" hangingPunct="1"/>
            <a:r>
              <a:rPr lang="en-US" sz="1800" dirty="0"/>
              <a:t>1.4  The Changing Network Environment</a:t>
            </a:r>
          </a:p>
        </p:txBody>
      </p:sp>
    </p:spTree>
    <p:extLst>
      <p:ext uri="{BB962C8B-B14F-4D97-AF65-F5344CB8AC3E}">
        <p14:creationId xmlns:p14="http://schemas.microsoft.com/office/powerpoint/2010/main" val="861279201"/>
      </p:ext>
    </p:extLst>
  </p:cSld>
  <p:clrMapOvr>
    <a:masterClrMapping/>
  </p:clrMapOvr>
  <p:transition>
    <p:wipe dir="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Rectangle 2"/>
          <p:cNvSpPr>
            <a:spLocks noGrp="1" noChangeArrowheads="1"/>
          </p:cNvSpPr>
          <p:nvPr>
            <p:ph type="title"/>
          </p:nvPr>
        </p:nvSpPr>
        <p:spPr/>
        <p:txBody>
          <a:bodyPr/>
          <a:lstStyle/>
          <a:p>
            <a:pPr eaLnBrk="1" hangingPunct="1"/>
            <a:r>
              <a:rPr lang="en-US" sz="1800" dirty="0">
                <a:latin typeface="Arial" charset="0"/>
              </a:rPr>
              <a:t>Network Trends</a:t>
            </a:r>
            <a:r>
              <a:rPr lang="en-US" dirty="0">
                <a:latin typeface="Arial" charset="0"/>
              </a:rPr>
              <a:t/>
            </a:r>
            <a:br>
              <a:rPr lang="en-US" dirty="0">
                <a:latin typeface="Arial" charset="0"/>
              </a:rPr>
            </a:br>
            <a:r>
              <a:rPr lang="en-US" dirty="0" smtClean="0">
                <a:latin typeface="Arial" charset="0"/>
              </a:rPr>
              <a:t>New </a:t>
            </a:r>
            <a:r>
              <a:rPr lang="en-US" dirty="0">
                <a:latin typeface="Arial" charset="0"/>
              </a:rPr>
              <a:t>trends</a:t>
            </a:r>
          </a:p>
        </p:txBody>
      </p:sp>
      <p:sp>
        <p:nvSpPr>
          <p:cNvPr id="2" name="Content Placeholder 1"/>
          <p:cNvSpPr>
            <a:spLocks noGrp="1"/>
          </p:cNvSpPr>
          <p:nvPr>
            <p:ph idx="1"/>
          </p:nvPr>
        </p:nvSpPr>
        <p:spPr/>
        <p:txBody>
          <a:bodyPr/>
          <a:lstStyle/>
          <a:p>
            <a:pPr marL="0" indent="0">
              <a:buNone/>
            </a:pPr>
            <a:r>
              <a:rPr lang="en-US" sz="2000" dirty="0" smtClean="0"/>
              <a:t>Some of the top trends include:</a:t>
            </a:r>
          </a:p>
          <a:p>
            <a:r>
              <a:rPr lang="en-US" sz="2000" dirty="0" smtClean="0"/>
              <a:t>Bring Your Own Device (BYOD)</a:t>
            </a:r>
          </a:p>
          <a:p>
            <a:r>
              <a:rPr lang="en-US" sz="2000" dirty="0" smtClean="0"/>
              <a:t>Online collaboration</a:t>
            </a:r>
          </a:p>
          <a:p>
            <a:r>
              <a:rPr lang="en-US" sz="2000" dirty="0" smtClean="0"/>
              <a:t>Video</a:t>
            </a:r>
          </a:p>
          <a:p>
            <a:r>
              <a:rPr lang="en-US" sz="2000" dirty="0" smtClean="0"/>
              <a:t>Cloud computing</a:t>
            </a:r>
          </a:p>
          <a:p>
            <a:endParaRPr lang="en-US" dirty="0"/>
          </a:p>
        </p:txBody>
      </p:sp>
    </p:spTree>
  </p:cSld>
  <p:clrMapOvr>
    <a:masterClrMapping/>
  </p:clrMapOvr>
  <p:transition spd="med">
    <p:wipe dir="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Rectangle 2"/>
          <p:cNvSpPr>
            <a:spLocks noGrp="1" noChangeArrowheads="1"/>
          </p:cNvSpPr>
          <p:nvPr>
            <p:ph type="title"/>
          </p:nvPr>
        </p:nvSpPr>
        <p:spPr/>
        <p:txBody>
          <a:bodyPr/>
          <a:lstStyle/>
          <a:p>
            <a:pPr eaLnBrk="1" hangingPunct="1"/>
            <a:r>
              <a:rPr lang="en-US" sz="1800" dirty="0">
                <a:latin typeface="Arial" charset="0"/>
              </a:rPr>
              <a:t>Network Trends</a:t>
            </a:r>
            <a:r>
              <a:rPr lang="en-US" dirty="0">
                <a:latin typeface="Arial" charset="0"/>
              </a:rPr>
              <a:t/>
            </a:r>
            <a:br>
              <a:rPr lang="en-US" dirty="0">
                <a:latin typeface="Arial" charset="0"/>
              </a:rPr>
            </a:br>
            <a:r>
              <a:rPr lang="en-US" dirty="0" smtClean="0">
                <a:latin typeface="Arial" charset="0"/>
              </a:rPr>
              <a:t>Bring </a:t>
            </a:r>
            <a:r>
              <a:rPr lang="en-US" dirty="0">
                <a:latin typeface="Arial" charset="0"/>
              </a:rPr>
              <a:t>Your Own Device (BYOD)</a:t>
            </a:r>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62163" y="1705460"/>
            <a:ext cx="5019675" cy="3543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452209" y="5401222"/>
            <a:ext cx="8293703" cy="928459"/>
          </a:xfrm>
          <a:prstGeom prst="rect">
            <a:avLst/>
          </a:prstGeom>
        </p:spPr>
        <p:txBody>
          <a:bodyPr wrap="square">
            <a:spAutoFit/>
          </a:bodyPr>
          <a:lstStyle/>
          <a:p>
            <a:r>
              <a:rPr lang="en-US" sz="2000" dirty="0"/>
              <a:t>The concept of any device, to any content, in anyway is a major global trend that requires significant changes to the way devices are used. This trend is known as Bring Your Own Device (BYOD).</a:t>
            </a:r>
          </a:p>
        </p:txBody>
      </p:sp>
    </p:spTree>
  </p:cSld>
  <p:clrMapOvr>
    <a:masterClrMapping/>
  </p:clrMapOvr>
  <p:transition spd="med">
    <p:wipe dir="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Rectangle 2"/>
          <p:cNvSpPr>
            <a:spLocks noGrp="1" noChangeArrowheads="1"/>
          </p:cNvSpPr>
          <p:nvPr>
            <p:ph type="title"/>
          </p:nvPr>
        </p:nvSpPr>
        <p:spPr/>
        <p:txBody>
          <a:bodyPr/>
          <a:lstStyle/>
          <a:p>
            <a:pPr eaLnBrk="1" hangingPunct="1"/>
            <a:r>
              <a:rPr lang="en-US" sz="1800" dirty="0">
                <a:latin typeface="Arial" charset="0"/>
              </a:rPr>
              <a:t>Network Trends</a:t>
            </a:r>
            <a:r>
              <a:rPr lang="en-US" dirty="0">
                <a:latin typeface="Arial" charset="0"/>
              </a:rPr>
              <a:t/>
            </a:r>
            <a:br>
              <a:rPr lang="en-US" dirty="0">
                <a:latin typeface="Arial" charset="0"/>
              </a:rPr>
            </a:br>
            <a:r>
              <a:rPr lang="en-US" dirty="0" smtClean="0">
                <a:latin typeface="Arial" charset="0"/>
              </a:rPr>
              <a:t>Online Collaboration</a:t>
            </a:r>
            <a:endParaRPr lang="en-US" dirty="0">
              <a:latin typeface="Arial" charset="0"/>
            </a:endParaRPr>
          </a:p>
        </p:txBody>
      </p:sp>
      <p:pic>
        <p:nvPicPr>
          <p:cNvPr id="6" name="Content Placeholder 2"/>
          <p:cNvPicPr>
            <a:picLocks noGrp="1" noChangeAspect="1"/>
          </p:cNvPicPr>
          <p:nvPr>
            <p:ph idx="1"/>
          </p:nvPr>
        </p:nvPicPr>
        <p:blipFill>
          <a:blip r:embed="rId3"/>
          <a:srcRect l="-18927" r="-18927"/>
          <a:stretch>
            <a:fillRect/>
          </a:stretch>
        </p:blipFill>
        <p:spPr/>
      </p:pic>
    </p:spTree>
  </p:cSld>
  <p:clrMapOvr>
    <a:masterClrMapping/>
  </p:clrMapOvr>
  <p:transition spd="med">
    <p:wipe dir="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3" name="Rectangle 2"/>
          <p:cNvSpPr>
            <a:spLocks noGrp="1" noChangeArrowheads="1"/>
          </p:cNvSpPr>
          <p:nvPr>
            <p:ph type="title"/>
          </p:nvPr>
        </p:nvSpPr>
        <p:spPr/>
        <p:txBody>
          <a:bodyPr/>
          <a:lstStyle/>
          <a:p>
            <a:pPr eaLnBrk="1" hangingPunct="1"/>
            <a:r>
              <a:rPr lang="en-US" sz="1800" dirty="0">
                <a:latin typeface="Arial" charset="0"/>
              </a:rPr>
              <a:t>Network Trends</a:t>
            </a:r>
            <a:r>
              <a:rPr lang="en-US" dirty="0">
                <a:latin typeface="Arial" charset="0"/>
              </a:rPr>
              <a:t/>
            </a:r>
            <a:br>
              <a:rPr lang="en-US" dirty="0">
                <a:latin typeface="Arial" charset="0"/>
              </a:rPr>
            </a:br>
            <a:r>
              <a:rPr lang="en-US" dirty="0" smtClean="0">
                <a:latin typeface="Arial" charset="0"/>
              </a:rPr>
              <a:t>Video Communication</a:t>
            </a:r>
            <a:endParaRPr lang="en-US" dirty="0">
              <a:latin typeface="Arial" charset="0"/>
            </a:endParaRPr>
          </a:p>
        </p:txBody>
      </p:sp>
      <p:pic>
        <p:nvPicPr>
          <p:cNvPr id="4" name="Content Placeholder 2"/>
          <p:cNvPicPr>
            <a:picLocks noGrp="1" noChangeAspect="1"/>
          </p:cNvPicPr>
          <p:nvPr>
            <p:ph idx="1"/>
          </p:nvPr>
        </p:nvPicPr>
        <p:blipFill>
          <a:blip r:embed="rId3"/>
          <a:srcRect l="-9305" r="-9305"/>
          <a:stretch>
            <a:fillRect/>
          </a:stretch>
        </p:blipFill>
        <p:spPr/>
      </p:pic>
    </p:spTree>
  </p:cSld>
  <p:clrMapOvr>
    <a:masterClrMapping/>
  </p:clrMapOvr>
  <p:transition spd="med">
    <p:wipe dir="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Rectangle 2"/>
          <p:cNvSpPr>
            <a:spLocks noGrp="1" noChangeArrowheads="1"/>
          </p:cNvSpPr>
          <p:nvPr>
            <p:ph type="title"/>
          </p:nvPr>
        </p:nvSpPr>
        <p:spPr/>
        <p:txBody>
          <a:bodyPr/>
          <a:lstStyle/>
          <a:p>
            <a:pPr eaLnBrk="1" hangingPunct="1"/>
            <a:r>
              <a:rPr lang="en-US" sz="1800" dirty="0">
                <a:latin typeface="Arial" charset="0"/>
              </a:rPr>
              <a:t>Network Trends</a:t>
            </a:r>
            <a:r>
              <a:rPr lang="en-US" dirty="0">
                <a:latin typeface="Arial" charset="0"/>
              </a:rPr>
              <a:t/>
            </a:r>
            <a:br>
              <a:rPr lang="en-US" dirty="0">
                <a:latin typeface="Arial" charset="0"/>
              </a:rPr>
            </a:br>
            <a:r>
              <a:rPr lang="en-US" dirty="0" smtClean="0">
                <a:latin typeface="Arial" charset="0"/>
              </a:rPr>
              <a:t>Cloud </a:t>
            </a:r>
            <a:r>
              <a:rPr lang="en-US" dirty="0">
                <a:latin typeface="Arial" charset="0"/>
              </a:rPr>
              <a:t>Computing</a:t>
            </a:r>
          </a:p>
        </p:txBody>
      </p:sp>
      <p:sp>
        <p:nvSpPr>
          <p:cNvPr id="2" name="Content Placeholder 1"/>
          <p:cNvSpPr>
            <a:spLocks noGrp="1"/>
          </p:cNvSpPr>
          <p:nvPr>
            <p:ph idx="1"/>
          </p:nvPr>
        </p:nvSpPr>
        <p:spPr/>
        <p:txBody>
          <a:bodyPr/>
          <a:lstStyle/>
          <a:p>
            <a:pPr marL="0" indent="0">
              <a:buNone/>
            </a:pPr>
            <a:r>
              <a:rPr lang="en-US" sz="2000" dirty="0"/>
              <a:t>Cloud computing offers the following potential benefits:</a:t>
            </a:r>
          </a:p>
          <a:p>
            <a:r>
              <a:rPr lang="en-US" sz="2000" dirty="0" smtClean="0"/>
              <a:t>Organizational flexibility</a:t>
            </a:r>
            <a:endParaRPr lang="en-US" sz="2000" dirty="0"/>
          </a:p>
          <a:p>
            <a:r>
              <a:rPr lang="en-US" sz="2000" dirty="0"/>
              <a:t>Agility and rapid deployment </a:t>
            </a:r>
            <a:endParaRPr lang="en-US" sz="2000" dirty="0" smtClean="0"/>
          </a:p>
          <a:p>
            <a:r>
              <a:rPr lang="en-US" sz="2000" dirty="0" smtClean="0"/>
              <a:t>Reduced </a:t>
            </a:r>
            <a:r>
              <a:rPr lang="en-US" sz="2000" dirty="0"/>
              <a:t>cost of </a:t>
            </a:r>
            <a:r>
              <a:rPr lang="en-US" sz="2000" dirty="0" smtClean="0"/>
              <a:t>infrastructure</a:t>
            </a:r>
            <a:endParaRPr lang="en-US" sz="2000" dirty="0"/>
          </a:p>
          <a:p>
            <a:r>
              <a:rPr lang="en-US" sz="2000" dirty="0"/>
              <a:t>Refocus of IT </a:t>
            </a:r>
            <a:r>
              <a:rPr lang="en-US" sz="2000" dirty="0" smtClean="0"/>
              <a:t>resources</a:t>
            </a:r>
            <a:endParaRPr lang="en-US" sz="2000" dirty="0"/>
          </a:p>
          <a:p>
            <a:r>
              <a:rPr lang="en-US" sz="2000" dirty="0"/>
              <a:t>Creation of new business </a:t>
            </a:r>
            <a:r>
              <a:rPr lang="en-US" sz="2000" dirty="0" smtClean="0"/>
              <a:t/>
            </a:r>
            <a:br>
              <a:rPr lang="en-US" sz="2000" dirty="0" smtClean="0"/>
            </a:br>
            <a:r>
              <a:rPr lang="en-US" sz="2000" dirty="0" smtClean="0"/>
              <a:t>models</a:t>
            </a:r>
            <a:endParaRPr lang="en-US" sz="2000" dirty="0"/>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78618" y="3210386"/>
            <a:ext cx="4857750" cy="3314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med">
    <p:wipe dir="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311150" y="2263775"/>
            <a:ext cx="3854450" cy="1481138"/>
          </a:xfrm>
        </p:spPr>
        <p:txBody>
          <a:bodyPr/>
          <a:lstStyle/>
          <a:p>
            <a:pPr eaLnBrk="1" hangingPunct="1"/>
            <a:r>
              <a:rPr lang="en-US" sz="2400" dirty="0"/>
              <a:t>1.1  Globally Connected</a:t>
            </a:r>
          </a:p>
        </p:txBody>
      </p:sp>
    </p:spTree>
    <p:extLst>
      <p:ext uri="{BB962C8B-B14F-4D97-AF65-F5344CB8AC3E}">
        <p14:creationId xmlns:p14="http://schemas.microsoft.com/office/powerpoint/2010/main" val="2753221210"/>
      </p:ext>
    </p:extLst>
  </p:cSld>
  <p:clrMapOvr>
    <a:masterClrMapping/>
  </p:clrMapOvr>
  <p:transition>
    <p:wipe dir="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29" name="Rectangle 2"/>
          <p:cNvSpPr>
            <a:spLocks noGrp="1" noChangeArrowheads="1"/>
          </p:cNvSpPr>
          <p:nvPr>
            <p:ph type="title"/>
          </p:nvPr>
        </p:nvSpPr>
        <p:spPr/>
        <p:txBody>
          <a:bodyPr/>
          <a:lstStyle/>
          <a:p>
            <a:pPr eaLnBrk="1" hangingPunct="1"/>
            <a:r>
              <a:rPr lang="en-US" sz="1800" dirty="0">
                <a:latin typeface="Arial" charset="0"/>
              </a:rPr>
              <a:t>Network Trends</a:t>
            </a:r>
            <a:r>
              <a:rPr lang="en-US" dirty="0">
                <a:latin typeface="Arial" charset="0"/>
              </a:rPr>
              <a:t/>
            </a:r>
            <a:br>
              <a:rPr lang="en-US" dirty="0">
                <a:latin typeface="Arial" charset="0"/>
              </a:rPr>
            </a:br>
            <a:r>
              <a:rPr lang="en-US" dirty="0" smtClean="0">
                <a:latin typeface="Arial" charset="0"/>
              </a:rPr>
              <a:t>Data </a:t>
            </a:r>
            <a:r>
              <a:rPr lang="en-US" dirty="0">
                <a:latin typeface="Arial" charset="0"/>
              </a:rPr>
              <a:t>Centers</a:t>
            </a:r>
          </a:p>
        </p:txBody>
      </p:sp>
      <p:sp>
        <p:nvSpPr>
          <p:cNvPr id="2" name="Content Placeholder 1"/>
          <p:cNvSpPr>
            <a:spLocks noGrp="1"/>
          </p:cNvSpPr>
          <p:nvPr>
            <p:ph idx="1"/>
          </p:nvPr>
        </p:nvSpPr>
        <p:spPr/>
        <p:txBody>
          <a:bodyPr/>
          <a:lstStyle/>
          <a:p>
            <a:pPr marL="0" indent="0">
              <a:buNone/>
            </a:pPr>
            <a:r>
              <a:rPr lang="en-US" sz="2000" dirty="0"/>
              <a:t>A data center is a facility used to house computer systems and associated components including:</a:t>
            </a:r>
          </a:p>
          <a:p>
            <a:r>
              <a:rPr lang="en-US" sz="2000" dirty="0" smtClean="0"/>
              <a:t>Redundant </a:t>
            </a:r>
            <a:r>
              <a:rPr lang="en-US" sz="2000" dirty="0"/>
              <a:t>data communications connections</a:t>
            </a:r>
          </a:p>
          <a:p>
            <a:r>
              <a:rPr lang="en-US" sz="2000" dirty="0" smtClean="0"/>
              <a:t>High</a:t>
            </a:r>
            <a:r>
              <a:rPr lang="en-US" sz="2000" dirty="0"/>
              <a:t>-speed virtual servers (sometimes referred to as server farms or server clusters)</a:t>
            </a:r>
          </a:p>
          <a:p>
            <a:r>
              <a:rPr lang="en-US" sz="2000" dirty="0" smtClean="0"/>
              <a:t>Redundant </a:t>
            </a:r>
            <a:r>
              <a:rPr lang="en-US" sz="2000" dirty="0"/>
              <a:t>storage systems (typically uses SAN technology)</a:t>
            </a:r>
          </a:p>
          <a:p>
            <a:r>
              <a:rPr lang="en-US" sz="2000" dirty="0" smtClean="0"/>
              <a:t>Redundant </a:t>
            </a:r>
            <a:r>
              <a:rPr lang="en-US" sz="2000" dirty="0"/>
              <a:t>or backup power supplies</a:t>
            </a:r>
          </a:p>
          <a:p>
            <a:r>
              <a:rPr lang="en-US" sz="2000" dirty="0" smtClean="0"/>
              <a:t>Environmental </a:t>
            </a:r>
            <a:r>
              <a:rPr lang="en-US" sz="2000" dirty="0"/>
              <a:t>controls (e.g., air conditioning, fire suppression)</a:t>
            </a:r>
          </a:p>
          <a:p>
            <a:r>
              <a:rPr lang="en-US" sz="2000" dirty="0" smtClean="0"/>
              <a:t>Security </a:t>
            </a:r>
            <a:r>
              <a:rPr lang="en-US" sz="2000" dirty="0"/>
              <a:t>devices</a:t>
            </a:r>
          </a:p>
        </p:txBody>
      </p:sp>
    </p:spTree>
  </p:cSld>
  <p:clrMapOvr>
    <a:masterClrMapping/>
  </p:clrMapOvr>
  <p:transition spd="med">
    <p:wipe dir="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29" name="Rectangle 2"/>
          <p:cNvSpPr>
            <a:spLocks noGrp="1" noChangeArrowheads="1"/>
          </p:cNvSpPr>
          <p:nvPr>
            <p:ph type="title"/>
          </p:nvPr>
        </p:nvSpPr>
        <p:spPr/>
        <p:txBody>
          <a:bodyPr/>
          <a:lstStyle/>
          <a:p>
            <a:pPr eaLnBrk="1" hangingPunct="1"/>
            <a:r>
              <a:rPr lang="en-US" sz="1800" dirty="0" smtClean="0">
                <a:latin typeface="Arial" charset="0"/>
              </a:rPr>
              <a:t>Networking Technologies for the Home</a:t>
            </a:r>
            <a:r>
              <a:rPr lang="en-US" dirty="0">
                <a:latin typeface="Arial" charset="0"/>
              </a:rPr>
              <a:t/>
            </a:r>
            <a:br>
              <a:rPr lang="en-US" dirty="0">
                <a:latin typeface="Arial" charset="0"/>
              </a:rPr>
            </a:br>
            <a:r>
              <a:rPr lang="en-US" dirty="0" smtClean="0">
                <a:latin typeface="Arial" charset="0"/>
              </a:rPr>
              <a:t>Technology Trends in the Home</a:t>
            </a:r>
            <a:endParaRPr lang="en-US" dirty="0">
              <a:latin typeface="Arial" charset="0"/>
            </a:endParaRPr>
          </a:p>
        </p:txBody>
      </p:sp>
      <p:pic>
        <p:nvPicPr>
          <p:cNvPr id="2" name="Content Placeholder 1"/>
          <p:cNvPicPr>
            <a:picLocks noGrp="1" noChangeAspect="1"/>
          </p:cNvPicPr>
          <p:nvPr>
            <p:ph idx="1"/>
          </p:nvPr>
        </p:nvPicPr>
        <p:blipFill>
          <a:blip r:embed="rId3"/>
          <a:srcRect l="-25121" r="-25121"/>
          <a:stretch>
            <a:fillRect/>
          </a:stretch>
        </p:blipFill>
        <p:spPr/>
      </p:pic>
    </p:spTree>
    <p:extLst>
      <p:ext uri="{BB962C8B-B14F-4D97-AF65-F5344CB8AC3E}">
        <p14:creationId xmlns:p14="http://schemas.microsoft.com/office/powerpoint/2010/main" val="3021010368"/>
      </p:ext>
    </p:extLst>
  </p:cSld>
  <p:clrMapOvr>
    <a:masterClrMapping/>
  </p:clrMapOvr>
  <p:transition spd="med">
    <p:wipe dir="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29" name="Rectangle 2"/>
          <p:cNvSpPr>
            <a:spLocks noGrp="1" noChangeArrowheads="1"/>
          </p:cNvSpPr>
          <p:nvPr>
            <p:ph type="title"/>
          </p:nvPr>
        </p:nvSpPr>
        <p:spPr/>
        <p:txBody>
          <a:bodyPr/>
          <a:lstStyle/>
          <a:p>
            <a:pPr eaLnBrk="1" hangingPunct="1"/>
            <a:r>
              <a:rPr lang="en-US" sz="1800" dirty="0" smtClean="0">
                <a:latin typeface="Arial" charset="0"/>
              </a:rPr>
              <a:t>Networking Technologies for the Home</a:t>
            </a:r>
            <a:r>
              <a:rPr lang="en-US" dirty="0">
                <a:latin typeface="Arial" charset="0"/>
              </a:rPr>
              <a:t/>
            </a:r>
            <a:br>
              <a:rPr lang="en-US" dirty="0">
                <a:latin typeface="Arial" charset="0"/>
              </a:rPr>
            </a:br>
            <a:r>
              <a:rPr lang="en-US" dirty="0" err="1" smtClean="0">
                <a:latin typeface="Arial" charset="0"/>
              </a:rPr>
              <a:t>Powerline</a:t>
            </a:r>
            <a:r>
              <a:rPr lang="en-US" dirty="0" smtClean="0">
                <a:latin typeface="Arial" charset="0"/>
              </a:rPr>
              <a:t> Networking</a:t>
            </a:r>
            <a:endParaRPr lang="en-US" dirty="0">
              <a:latin typeface="Arial" charset="0"/>
            </a:endParaRPr>
          </a:p>
        </p:txBody>
      </p:sp>
      <p:pic>
        <p:nvPicPr>
          <p:cNvPr id="2" name="Content Placeholder 1"/>
          <p:cNvPicPr>
            <a:picLocks noGrp="1" noChangeAspect="1"/>
          </p:cNvPicPr>
          <p:nvPr>
            <p:ph idx="1"/>
          </p:nvPr>
        </p:nvPicPr>
        <p:blipFill>
          <a:blip r:embed="rId3"/>
          <a:srcRect l="-11824" r="-11824"/>
          <a:stretch>
            <a:fillRect/>
          </a:stretch>
        </p:blipFill>
        <p:spPr/>
      </p:pic>
    </p:spTree>
    <p:extLst>
      <p:ext uri="{BB962C8B-B14F-4D97-AF65-F5344CB8AC3E}">
        <p14:creationId xmlns:p14="http://schemas.microsoft.com/office/powerpoint/2010/main" val="627177556"/>
      </p:ext>
    </p:extLst>
  </p:cSld>
  <p:clrMapOvr>
    <a:masterClrMapping/>
  </p:clrMapOvr>
  <p:transition spd="med">
    <p:wipe dir="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29" name="Rectangle 2"/>
          <p:cNvSpPr>
            <a:spLocks noGrp="1" noChangeArrowheads="1"/>
          </p:cNvSpPr>
          <p:nvPr>
            <p:ph type="title"/>
          </p:nvPr>
        </p:nvSpPr>
        <p:spPr/>
        <p:txBody>
          <a:bodyPr/>
          <a:lstStyle/>
          <a:p>
            <a:pPr eaLnBrk="1" hangingPunct="1"/>
            <a:r>
              <a:rPr lang="en-US" sz="1800" dirty="0" smtClean="0">
                <a:latin typeface="Arial" charset="0"/>
              </a:rPr>
              <a:t>Networking Technologies for the Home</a:t>
            </a:r>
            <a:r>
              <a:rPr lang="en-US" dirty="0">
                <a:latin typeface="Arial" charset="0"/>
              </a:rPr>
              <a:t/>
            </a:r>
            <a:br>
              <a:rPr lang="en-US" dirty="0">
                <a:latin typeface="Arial" charset="0"/>
              </a:rPr>
            </a:br>
            <a:r>
              <a:rPr lang="en-US" dirty="0" smtClean="0">
                <a:latin typeface="Arial" charset="0"/>
              </a:rPr>
              <a:t>Wireless Broadband</a:t>
            </a:r>
            <a:endParaRPr lang="en-US" dirty="0">
              <a:latin typeface="Arial" charset="0"/>
            </a:endParaRPr>
          </a:p>
        </p:txBody>
      </p:sp>
      <p:pic>
        <p:nvPicPr>
          <p:cNvPr id="2" name="Content Placeholder 1"/>
          <p:cNvPicPr>
            <a:picLocks noGrp="1" noChangeAspect="1"/>
          </p:cNvPicPr>
          <p:nvPr>
            <p:ph idx="1"/>
          </p:nvPr>
        </p:nvPicPr>
        <p:blipFill>
          <a:blip r:embed="rId3"/>
          <a:srcRect l="-25718" r="-25718"/>
          <a:stretch>
            <a:fillRect/>
          </a:stretch>
        </p:blipFill>
        <p:spPr/>
      </p:pic>
    </p:spTree>
    <p:extLst>
      <p:ext uri="{BB962C8B-B14F-4D97-AF65-F5344CB8AC3E}">
        <p14:creationId xmlns:p14="http://schemas.microsoft.com/office/powerpoint/2010/main" val="2964771469"/>
      </p:ext>
    </p:extLst>
  </p:cSld>
  <p:clrMapOvr>
    <a:masterClrMapping/>
  </p:clrMapOvr>
  <p:transition spd="med">
    <p:wipe dir="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7" name="Rectangle 2"/>
          <p:cNvSpPr>
            <a:spLocks noGrp="1" noChangeArrowheads="1"/>
          </p:cNvSpPr>
          <p:nvPr>
            <p:ph type="title"/>
          </p:nvPr>
        </p:nvSpPr>
        <p:spPr/>
        <p:txBody>
          <a:bodyPr/>
          <a:lstStyle/>
          <a:p>
            <a:pPr eaLnBrk="1" hangingPunct="1"/>
            <a:r>
              <a:rPr lang="en-US" sz="1800" dirty="0">
                <a:latin typeface="Arial" charset="0"/>
              </a:rPr>
              <a:t>Future of Networking</a:t>
            </a:r>
            <a:r>
              <a:rPr lang="en-US" dirty="0">
                <a:latin typeface="Arial" charset="0"/>
              </a:rPr>
              <a:t/>
            </a:r>
            <a:br>
              <a:rPr lang="en-US" dirty="0">
                <a:latin typeface="Arial" charset="0"/>
              </a:rPr>
            </a:br>
            <a:r>
              <a:rPr lang="en-US" dirty="0" smtClean="0">
                <a:latin typeface="Arial" charset="0"/>
              </a:rPr>
              <a:t>Network </a:t>
            </a:r>
            <a:r>
              <a:rPr lang="en-US" dirty="0">
                <a:latin typeface="Arial" charset="0"/>
              </a:rPr>
              <a:t>Security</a:t>
            </a:r>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1563" y="1824125"/>
            <a:ext cx="7000875" cy="4171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med">
    <p:wipe dir="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5" name="Rectangle 2"/>
          <p:cNvSpPr>
            <a:spLocks noGrp="1" noChangeArrowheads="1"/>
          </p:cNvSpPr>
          <p:nvPr>
            <p:ph type="title"/>
          </p:nvPr>
        </p:nvSpPr>
        <p:spPr/>
        <p:txBody>
          <a:bodyPr/>
          <a:lstStyle/>
          <a:p>
            <a:pPr eaLnBrk="1" hangingPunct="1"/>
            <a:r>
              <a:rPr lang="en-US" sz="1800" dirty="0">
                <a:latin typeface="Arial" charset="0"/>
              </a:rPr>
              <a:t>Network Security</a:t>
            </a:r>
            <a:r>
              <a:rPr lang="en-US" dirty="0">
                <a:latin typeface="Arial" charset="0"/>
              </a:rPr>
              <a:t/>
            </a:r>
            <a:br>
              <a:rPr lang="en-US" dirty="0">
                <a:latin typeface="Arial" charset="0"/>
              </a:rPr>
            </a:br>
            <a:r>
              <a:rPr lang="en-US" dirty="0" smtClean="0">
                <a:latin typeface="Arial" charset="0"/>
              </a:rPr>
              <a:t>Security </a:t>
            </a:r>
            <a:r>
              <a:rPr lang="en-US" dirty="0">
                <a:latin typeface="Arial" charset="0"/>
              </a:rPr>
              <a:t>Threats</a:t>
            </a:r>
          </a:p>
        </p:txBody>
      </p:sp>
      <p:sp>
        <p:nvSpPr>
          <p:cNvPr id="2" name="Content Placeholder 1"/>
          <p:cNvSpPr>
            <a:spLocks noGrp="1"/>
          </p:cNvSpPr>
          <p:nvPr>
            <p:ph idx="1"/>
          </p:nvPr>
        </p:nvSpPr>
        <p:spPr/>
        <p:txBody>
          <a:bodyPr/>
          <a:lstStyle/>
          <a:p>
            <a:pPr marL="0" indent="0">
              <a:buNone/>
            </a:pPr>
            <a:r>
              <a:rPr lang="en-US" sz="2000" dirty="0" smtClean="0"/>
              <a:t>The most common external threats to networks include:</a:t>
            </a:r>
          </a:p>
          <a:p>
            <a:r>
              <a:rPr lang="en-US" sz="2000" dirty="0" smtClean="0"/>
              <a:t>Viruses, worms, and Trojan horses </a:t>
            </a:r>
          </a:p>
          <a:p>
            <a:r>
              <a:rPr lang="en-US" sz="2000" dirty="0" smtClean="0"/>
              <a:t>Spyware and adware</a:t>
            </a:r>
          </a:p>
          <a:p>
            <a:r>
              <a:rPr lang="en-US" sz="2000" dirty="0" smtClean="0"/>
              <a:t>Zero-day attacks, also called zero-hour attacks</a:t>
            </a:r>
          </a:p>
          <a:p>
            <a:r>
              <a:rPr lang="en-US" sz="2000" dirty="0" smtClean="0"/>
              <a:t>Hacker attacks </a:t>
            </a:r>
          </a:p>
          <a:p>
            <a:r>
              <a:rPr lang="en-US" sz="2000" dirty="0" smtClean="0"/>
              <a:t>Denial of service (DoS) attacks</a:t>
            </a:r>
          </a:p>
          <a:p>
            <a:r>
              <a:rPr lang="en-US" sz="2000" dirty="0" smtClean="0"/>
              <a:t>Data interception and theft</a:t>
            </a:r>
          </a:p>
          <a:p>
            <a:r>
              <a:rPr lang="en-US" sz="2000" dirty="0" smtClean="0"/>
              <a:t>Identity theft</a:t>
            </a:r>
            <a:endParaRPr lang="en-US" sz="2000" dirty="0"/>
          </a:p>
        </p:txBody>
      </p:sp>
    </p:spTree>
  </p:cSld>
  <p:clrMapOvr>
    <a:masterClrMapping/>
  </p:clrMapOvr>
  <p:transition spd="med">
    <p:wipe dir="r"/>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3" name="Rectangle 2"/>
          <p:cNvSpPr>
            <a:spLocks noGrp="1" noChangeArrowheads="1"/>
          </p:cNvSpPr>
          <p:nvPr>
            <p:ph type="title"/>
          </p:nvPr>
        </p:nvSpPr>
        <p:spPr/>
        <p:txBody>
          <a:bodyPr/>
          <a:lstStyle/>
          <a:p>
            <a:pPr eaLnBrk="1" hangingPunct="1"/>
            <a:r>
              <a:rPr lang="en-US" sz="1800" dirty="0">
                <a:latin typeface="Arial" charset="0"/>
              </a:rPr>
              <a:t>Network Security</a:t>
            </a:r>
            <a:r>
              <a:rPr lang="en-US" dirty="0">
                <a:latin typeface="Arial" charset="0"/>
              </a:rPr>
              <a:t/>
            </a:r>
            <a:br>
              <a:rPr lang="en-US" dirty="0">
                <a:latin typeface="Arial" charset="0"/>
              </a:rPr>
            </a:br>
            <a:r>
              <a:rPr lang="en-US" dirty="0" smtClean="0">
                <a:latin typeface="Arial" charset="0"/>
              </a:rPr>
              <a:t>Security </a:t>
            </a:r>
            <a:r>
              <a:rPr lang="en-US" dirty="0">
                <a:latin typeface="Arial" charset="0"/>
              </a:rPr>
              <a:t>Solutions</a:t>
            </a:r>
          </a:p>
        </p:txBody>
      </p:sp>
      <p:sp>
        <p:nvSpPr>
          <p:cNvPr id="2" name="Content Placeholder 1"/>
          <p:cNvSpPr>
            <a:spLocks noGrp="1"/>
          </p:cNvSpPr>
          <p:nvPr>
            <p:ph idx="1"/>
          </p:nvPr>
        </p:nvSpPr>
        <p:spPr/>
        <p:txBody>
          <a:bodyPr/>
          <a:lstStyle/>
          <a:p>
            <a:pPr marL="0" indent="0">
              <a:buNone/>
            </a:pPr>
            <a:r>
              <a:rPr lang="en-US" sz="2000" dirty="0" smtClean="0"/>
              <a:t>Network security components often include:</a:t>
            </a:r>
          </a:p>
          <a:p>
            <a:r>
              <a:rPr lang="en-US" sz="2000" dirty="0" smtClean="0"/>
              <a:t>Antivirus and antispyware </a:t>
            </a:r>
          </a:p>
          <a:p>
            <a:r>
              <a:rPr lang="en-US" sz="2000" dirty="0" smtClean="0"/>
              <a:t>Firewall filtering</a:t>
            </a:r>
          </a:p>
          <a:p>
            <a:r>
              <a:rPr lang="en-US" sz="2000" dirty="0" smtClean="0"/>
              <a:t>Dedicated firewall systems</a:t>
            </a:r>
          </a:p>
          <a:p>
            <a:r>
              <a:rPr lang="en-US" sz="2000" dirty="0" smtClean="0"/>
              <a:t>Access control lists (ACL) </a:t>
            </a:r>
          </a:p>
          <a:p>
            <a:r>
              <a:rPr lang="en-US" sz="2000" dirty="0" smtClean="0"/>
              <a:t>Intrusion prevention systems (IPS) </a:t>
            </a:r>
          </a:p>
          <a:p>
            <a:r>
              <a:rPr lang="en-US" sz="2000" dirty="0" smtClean="0"/>
              <a:t>Virtual Private Networks (VPNs)</a:t>
            </a:r>
            <a:endParaRPr lang="en-US" sz="2000" dirty="0"/>
          </a:p>
        </p:txBody>
      </p:sp>
    </p:spTree>
  </p:cSld>
  <p:clrMapOvr>
    <a:masterClrMapping/>
  </p:clrMapOvr>
  <p:transition spd="med">
    <p:wipe dir="r"/>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69" name="Rectangle 2"/>
          <p:cNvSpPr>
            <a:spLocks noGrp="1" noChangeArrowheads="1"/>
          </p:cNvSpPr>
          <p:nvPr>
            <p:ph type="title"/>
          </p:nvPr>
        </p:nvSpPr>
        <p:spPr/>
        <p:txBody>
          <a:bodyPr/>
          <a:lstStyle/>
          <a:p>
            <a:pPr eaLnBrk="1" hangingPunct="1"/>
            <a:r>
              <a:rPr lang="en-US" sz="1800" dirty="0">
                <a:latin typeface="Arial" charset="0"/>
              </a:rPr>
              <a:t>Network Architectures</a:t>
            </a:r>
            <a:r>
              <a:rPr lang="en-US" dirty="0">
                <a:latin typeface="Arial" charset="0"/>
              </a:rPr>
              <a:t/>
            </a:r>
            <a:br>
              <a:rPr lang="en-US" dirty="0">
                <a:latin typeface="Arial" charset="0"/>
              </a:rPr>
            </a:br>
            <a:r>
              <a:rPr lang="en-US" dirty="0" smtClean="0">
                <a:latin typeface="Arial" charset="0"/>
              </a:rPr>
              <a:t>Cisco </a:t>
            </a:r>
            <a:r>
              <a:rPr lang="en-US" dirty="0">
                <a:latin typeface="Arial" charset="0"/>
              </a:rPr>
              <a:t>Network Architectures</a:t>
            </a:r>
          </a:p>
        </p:txBody>
      </p:sp>
      <p:pic>
        <p:nvPicPr>
          <p:cNvPr id="4"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l="-26810" r="-26810"/>
          <a:stretch>
            <a:fillRect/>
          </a:stretch>
        </p:blipFill>
        <p:spPr bwMode="auto">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med">
    <p:wipe dir="r"/>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1" name="Rectangle 2"/>
          <p:cNvSpPr>
            <a:spLocks noGrp="1" noChangeArrowheads="1"/>
          </p:cNvSpPr>
          <p:nvPr>
            <p:ph type="title"/>
          </p:nvPr>
        </p:nvSpPr>
        <p:spPr/>
        <p:txBody>
          <a:bodyPr/>
          <a:lstStyle/>
          <a:p>
            <a:pPr eaLnBrk="1" hangingPunct="1"/>
            <a:r>
              <a:rPr lang="en-US" sz="1800" dirty="0">
                <a:latin typeface="Arial" charset="0"/>
              </a:rPr>
              <a:t>Network Architectures</a:t>
            </a:r>
            <a:r>
              <a:rPr lang="en-US" dirty="0">
                <a:latin typeface="Arial" charset="0"/>
              </a:rPr>
              <a:t/>
            </a:r>
            <a:br>
              <a:rPr lang="en-US" dirty="0">
                <a:latin typeface="Arial" charset="0"/>
              </a:rPr>
            </a:br>
            <a:r>
              <a:rPr lang="en-US" dirty="0" smtClean="0">
                <a:latin typeface="Arial" charset="0"/>
              </a:rPr>
              <a:t>Cisco </a:t>
            </a:r>
            <a:r>
              <a:rPr lang="en-US" dirty="0">
                <a:latin typeface="Arial" charset="0"/>
              </a:rPr>
              <a:t>Certified Network Associate (CCNA)</a:t>
            </a:r>
          </a:p>
        </p:txBody>
      </p:sp>
      <p:grpSp>
        <p:nvGrpSpPr>
          <p:cNvPr id="5" name="Group 4"/>
          <p:cNvGrpSpPr/>
          <p:nvPr/>
        </p:nvGrpSpPr>
        <p:grpSpPr>
          <a:xfrm>
            <a:off x="1297544" y="1755456"/>
            <a:ext cx="6702127" cy="4549494"/>
            <a:chOff x="1547664" y="908720"/>
            <a:chExt cx="6702127" cy="4549494"/>
          </a:xfrm>
        </p:grpSpPr>
        <p:pic>
          <p:nvPicPr>
            <p:cNvPr id="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7664" y="1556792"/>
              <a:ext cx="4487763" cy="39014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4"/>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5076056" y="908720"/>
              <a:ext cx="3173735" cy="1685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cSld>
  <p:clrMapOvr>
    <a:masterClrMapping/>
  </p:clrMapOvr>
  <p:transition spd="med">
    <p:wipe dir="r"/>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09" name="Rectangle 2"/>
          <p:cNvSpPr>
            <a:spLocks noGrp="1" noChangeArrowheads="1"/>
          </p:cNvSpPr>
          <p:nvPr>
            <p:ph type="title"/>
          </p:nvPr>
        </p:nvSpPr>
        <p:spPr/>
        <p:txBody>
          <a:bodyPr/>
          <a:lstStyle/>
          <a:p>
            <a:pPr eaLnBrk="1" hangingPunct="1"/>
            <a:r>
              <a:rPr lang="en-US" sz="1800" dirty="0">
                <a:latin typeface="Arial" charset="0"/>
              </a:rPr>
              <a:t>Exploring the Networking</a:t>
            </a:r>
            <a:br>
              <a:rPr lang="en-US" sz="1800" dirty="0">
                <a:latin typeface="Arial" charset="0"/>
              </a:rPr>
            </a:br>
            <a:r>
              <a:rPr lang="en-US" dirty="0" smtClean="0">
                <a:latin typeface="Arial" charset="0"/>
              </a:rPr>
              <a:t>Summary</a:t>
            </a:r>
            <a:endParaRPr lang="en-US" dirty="0">
              <a:latin typeface="Arial" charset="0"/>
            </a:endParaRPr>
          </a:p>
        </p:txBody>
      </p:sp>
      <p:sp>
        <p:nvSpPr>
          <p:cNvPr id="2" name="Content Placeholder 1"/>
          <p:cNvSpPr>
            <a:spLocks noGrp="1"/>
          </p:cNvSpPr>
          <p:nvPr>
            <p:ph idx="1"/>
          </p:nvPr>
        </p:nvSpPr>
        <p:spPr/>
        <p:txBody>
          <a:bodyPr/>
          <a:lstStyle/>
          <a:p>
            <a:pPr marL="0" indent="0">
              <a:buNone/>
            </a:pPr>
            <a:r>
              <a:rPr lang="en-US" sz="2000" dirty="0" smtClean="0"/>
              <a:t>In this chapter, you learned:</a:t>
            </a:r>
          </a:p>
          <a:p>
            <a:r>
              <a:rPr lang="en-US" sz="2000" dirty="0"/>
              <a:t>Networks and the Internet have changed the way we communicate, learn, work, and even play. </a:t>
            </a:r>
          </a:p>
          <a:p>
            <a:r>
              <a:rPr lang="en-US" sz="2000" dirty="0"/>
              <a:t>Networks come in all sizes. They can range from simple networks consisting of two computers, to networks connecting millions of devices. </a:t>
            </a:r>
          </a:p>
          <a:p>
            <a:r>
              <a:rPr lang="en-US" sz="2000" dirty="0"/>
              <a:t>The Internet is the largest network in existence. In fact, the term Internet means a ‘network of networks. The Internet provides the services that enable us to connect and communicate with our families, friends, work, and interests. </a:t>
            </a:r>
            <a:endParaRPr lang="en-US" sz="2000" dirty="0" smtClean="0"/>
          </a:p>
          <a:p>
            <a:r>
              <a:rPr lang="en-US" sz="2000" dirty="0"/>
              <a:t>The network infrastructure is the platform that supports the network. It provides the stable and reliable channel over which communication can occur. It is made up of network components including end devices, intermediate devices, and network media. </a:t>
            </a:r>
          </a:p>
          <a:p>
            <a:pPr marL="0" indent="0">
              <a:buNone/>
            </a:pPr>
            <a:endParaRPr lang="en-US" sz="2000" dirty="0"/>
          </a:p>
        </p:txBody>
      </p:sp>
    </p:spTree>
    <p:extLst>
      <p:ext uri="{BB962C8B-B14F-4D97-AF65-F5344CB8AC3E}">
        <p14:creationId xmlns:p14="http://schemas.microsoft.com/office/powerpoint/2010/main" val="148987261"/>
      </p:ext>
    </p:extLst>
  </p:cSld>
  <p:clrMapOvr>
    <a:masterClrMapping/>
  </p:clrMapOvr>
  <p:transition spd="med">
    <p:wipe dir="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2"/>
          <p:cNvSpPr>
            <a:spLocks noGrp="1" noChangeArrowheads="1"/>
          </p:cNvSpPr>
          <p:nvPr>
            <p:ph type="title"/>
          </p:nvPr>
        </p:nvSpPr>
        <p:spPr/>
        <p:txBody>
          <a:bodyPr/>
          <a:lstStyle/>
          <a:p>
            <a:pPr eaLnBrk="1" hangingPunct="1"/>
            <a:r>
              <a:rPr lang="en-US" sz="1800" dirty="0" smtClean="0">
                <a:latin typeface="Arial" charset="0"/>
              </a:rPr>
              <a:t>Networking Today</a:t>
            </a:r>
            <a:r>
              <a:rPr lang="en-US" dirty="0">
                <a:latin typeface="Arial" charset="0"/>
              </a:rPr>
              <a:t/>
            </a:r>
            <a:br>
              <a:rPr lang="en-US" dirty="0">
                <a:latin typeface="Arial" charset="0"/>
              </a:rPr>
            </a:br>
            <a:r>
              <a:rPr lang="en-US" dirty="0" smtClean="0">
                <a:latin typeface="Arial" charset="0"/>
              </a:rPr>
              <a:t>Networks </a:t>
            </a:r>
            <a:r>
              <a:rPr lang="en-US" dirty="0">
                <a:latin typeface="Arial" charset="0"/>
              </a:rPr>
              <a:t>in Our Past and Daily Lives</a:t>
            </a:r>
          </a:p>
        </p:txBody>
      </p:sp>
      <p:pic>
        <p:nvPicPr>
          <p:cNvPr id="5" name="Content Placeholder 5"/>
          <p:cNvPicPr>
            <a:picLocks noGrp="1" noChangeAspect="1"/>
          </p:cNvPicPr>
          <p:nvPr>
            <p:ph idx="1"/>
          </p:nvPr>
        </p:nvPicPr>
        <p:blipFill>
          <a:blip r:embed="rId3"/>
          <a:srcRect l="-16126" r="-16126"/>
          <a:stretch>
            <a:fillRect/>
          </a:stretch>
        </p:blipFill>
        <p:spPr/>
      </p:pic>
    </p:spTree>
  </p:cSld>
  <p:clrMapOvr>
    <a:masterClrMapping/>
  </p:clrMapOvr>
  <p:transition spd="med">
    <p:wipe dir="r"/>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09" name="Rectangle 2"/>
          <p:cNvSpPr>
            <a:spLocks noGrp="1" noChangeArrowheads="1"/>
          </p:cNvSpPr>
          <p:nvPr>
            <p:ph type="title"/>
          </p:nvPr>
        </p:nvSpPr>
        <p:spPr/>
        <p:txBody>
          <a:bodyPr/>
          <a:lstStyle/>
          <a:p>
            <a:pPr eaLnBrk="1" hangingPunct="1"/>
            <a:r>
              <a:rPr lang="en-US" sz="1800" dirty="0">
                <a:latin typeface="Arial" charset="0"/>
              </a:rPr>
              <a:t>Exploring the Networking</a:t>
            </a:r>
            <a:br>
              <a:rPr lang="en-US" sz="1800" dirty="0">
                <a:latin typeface="Arial" charset="0"/>
              </a:rPr>
            </a:br>
            <a:r>
              <a:rPr lang="en-US" dirty="0" smtClean="0">
                <a:latin typeface="Arial" charset="0"/>
              </a:rPr>
              <a:t>Summary (cont.)</a:t>
            </a:r>
            <a:endParaRPr lang="en-US" dirty="0">
              <a:latin typeface="Arial" charset="0"/>
            </a:endParaRPr>
          </a:p>
        </p:txBody>
      </p:sp>
      <p:sp>
        <p:nvSpPr>
          <p:cNvPr id="2" name="Content Placeholder 1"/>
          <p:cNvSpPr>
            <a:spLocks noGrp="1"/>
          </p:cNvSpPr>
          <p:nvPr>
            <p:ph idx="1"/>
          </p:nvPr>
        </p:nvSpPr>
        <p:spPr/>
        <p:txBody>
          <a:bodyPr/>
          <a:lstStyle/>
          <a:p>
            <a:pPr marL="0" indent="0">
              <a:buNone/>
            </a:pPr>
            <a:r>
              <a:rPr lang="en-US" sz="2000" dirty="0" smtClean="0"/>
              <a:t>In this chapter, you learned:</a:t>
            </a:r>
          </a:p>
          <a:p>
            <a:r>
              <a:rPr lang="en-US" sz="2000" dirty="0" smtClean="0"/>
              <a:t>Networks </a:t>
            </a:r>
            <a:r>
              <a:rPr lang="en-US" sz="2000" dirty="0"/>
              <a:t>must be reliable. </a:t>
            </a:r>
            <a:endParaRPr lang="en-US" sz="2000" dirty="0" smtClean="0"/>
          </a:p>
          <a:p>
            <a:r>
              <a:rPr lang="en-US" sz="2000" dirty="0" smtClean="0"/>
              <a:t>Network </a:t>
            </a:r>
            <a:r>
              <a:rPr lang="en-US" sz="2000" dirty="0"/>
              <a:t>security is an integral part of computer networking, regardless of whether the network is limited to a home environment with a single connection to the Internet, or as large as a corporation with thousands of users. </a:t>
            </a:r>
            <a:endParaRPr lang="en-US" sz="2000" dirty="0" smtClean="0"/>
          </a:p>
          <a:p>
            <a:r>
              <a:rPr lang="en-US" sz="2000" dirty="0"/>
              <a:t>The network infrastructure can vary greatly in terms of size, number of users, and number and types of services that are supported on it. The network infrastructure must grow and adjust to support the way the network is used. The routing and switching platform is the foundation of any network infrastructure.  </a:t>
            </a:r>
          </a:p>
          <a:p>
            <a:pPr marL="0" indent="0">
              <a:buNone/>
            </a:pPr>
            <a:endParaRPr lang="en-US" sz="2000" dirty="0"/>
          </a:p>
        </p:txBody>
      </p:sp>
    </p:spTree>
    <p:extLst>
      <p:ext uri="{BB962C8B-B14F-4D97-AF65-F5344CB8AC3E}">
        <p14:creationId xmlns:p14="http://schemas.microsoft.com/office/powerpoint/2010/main" val="990698111"/>
      </p:ext>
    </p:extLst>
  </p:cSld>
  <p:clrMapOvr>
    <a:masterClrMapping/>
  </p:clrMapOvr>
  <p:transition spd="med">
    <p:wipe dir="r"/>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7" name="Rectangle 2"/>
          <p:cNvSpPr>
            <a:spLocks noChangeArrowheads="1"/>
          </p:cNvSpPr>
          <p:nvPr/>
        </p:nvSpPr>
        <p:spPr bwMode="auto">
          <a:xfrm>
            <a:off x="0" y="0"/>
            <a:ext cx="9144000" cy="6858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82124" tIns="41061" rIns="82124" bIns="41061" anchor="ctr"/>
          <a:lstStyle/>
          <a:p>
            <a:endParaRPr lang="en-US"/>
          </a:p>
        </p:txBody>
      </p:sp>
      <p:pic>
        <p:nvPicPr>
          <p:cNvPr id="121858" name="Picture 3" descr="CNA_largo-onwhite"/>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1508125" y="2741613"/>
            <a:ext cx="6097588" cy="892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wipe dir="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2"/>
          <p:cNvSpPr>
            <a:spLocks noGrp="1" noChangeArrowheads="1"/>
          </p:cNvSpPr>
          <p:nvPr>
            <p:ph type="title"/>
          </p:nvPr>
        </p:nvSpPr>
        <p:spPr/>
        <p:txBody>
          <a:bodyPr/>
          <a:lstStyle/>
          <a:p>
            <a:pPr eaLnBrk="1" hangingPunct="1"/>
            <a:r>
              <a:rPr lang="en-US" sz="1800" dirty="0">
                <a:latin typeface="Arial" charset="0"/>
              </a:rPr>
              <a:t>Networking Today</a:t>
            </a:r>
            <a:r>
              <a:rPr lang="en-US" dirty="0">
                <a:latin typeface="Arial" charset="0"/>
              </a:rPr>
              <a:t/>
            </a:r>
            <a:br>
              <a:rPr lang="en-US" dirty="0">
                <a:latin typeface="Arial" charset="0"/>
              </a:rPr>
            </a:br>
            <a:r>
              <a:rPr lang="en-US" dirty="0" smtClean="0">
                <a:latin typeface="Arial" charset="0"/>
              </a:rPr>
              <a:t>The </a:t>
            </a:r>
            <a:r>
              <a:rPr lang="en-US" dirty="0">
                <a:latin typeface="Arial" charset="0"/>
              </a:rPr>
              <a:t>Global Community</a:t>
            </a:r>
          </a:p>
        </p:txBody>
      </p:sp>
      <p:pic>
        <p:nvPicPr>
          <p:cNvPr id="3" name="Content Placeholder 2" descr="telepresence.revHEAD.bmp"/>
          <p:cNvPicPr>
            <a:picLocks noGrp="1" noChangeAspect="1"/>
          </p:cNvPicPr>
          <p:nvPr>
            <p:ph idx="1"/>
          </p:nvPr>
        </p:nvPicPr>
        <p:blipFill>
          <a:blip r:embed="rId3" cstate="email">
            <a:extLst>
              <a:ext uri="{28A0092B-C50C-407E-A947-70E740481C1C}">
                <a14:useLocalDpi xmlns:a14="http://schemas.microsoft.com/office/drawing/2010/main" val="0"/>
              </a:ext>
            </a:extLst>
          </a:blip>
          <a:srcRect t="7702" b="7702"/>
          <a:stretch>
            <a:fillRect/>
          </a:stretch>
        </p:blipFill>
        <p:spPr/>
      </p:pic>
    </p:spTree>
  </p:cSld>
  <p:clrMapOvr>
    <a:masterClrMapping/>
  </p:clrMapOvr>
  <p:transition spd="med">
    <p:wipe dir="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pPr eaLnBrk="1" hangingPunct="1"/>
            <a:r>
              <a:rPr lang="en-US" sz="1800" dirty="0" smtClean="0">
                <a:latin typeface="Arial" charset="0"/>
              </a:rPr>
              <a:t>Interconnecting Our Lives</a:t>
            </a:r>
            <a:r>
              <a:rPr lang="en-US" dirty="0">
                <a:latin typeface="Arial" charset="0"/>
              </a:rPr>
              <a:t/>
            </a:r>
            <a:br>
              <a:rPr lang="en-US" dirty="0">
                <a:latin typeface="Arial" charset="0"/>
              </a:rPr>
            </a:br>
            <a:r>
              <a:rPr lang="en-US" dirty="0" smtClean="0">
                <a:latin typeface="Arial" charset="0"/>
              </a:rPr>
              <a:t>Networking </a:t>
            </a:r>
            <a:r>
              <a:rPr lang="en-US" dirty="0">
                <a:latin typeface="Arial" charset="0"/>
              </a:rPr>
              <a:t>I</a:t>
            </a:r>
            <a:r>
              <a:rPr lang="en-US" dirty="0" smtClean="0">
                <a:latin typeface="Arial" charset="0"/>
              </a:rPr>
              <a:t>mpacts </a:t>
            </a:r>
            <a:r>
              <a:rPr lang="en-US" dirty="0">
                <a:latin typeface="Arial" charset="0"/>
              </a:rPr>
              <a:t>in </a:t>
            </a:r>
            <a:r>
              <a:rPr lang="en-US" dirty="0" smtClean="0">
                <a:latin typeface="Arial" charset="0"/>
              </a:rPr>
              <a:t>Our Daily </a:t>
            </a:r>
            <a:r>
              <a:rPr lang="en-US" dirty="0">
                <a:latin typeface="Arial" charset="0"/>
              </a:rPr>
              <a:t>L</a:t>
            </a:r>
            <a:r>
              <a:rPr lang="en-US" dirty="0" smtClean="0">
                <a:latin typeface="Arial" charset="0"/>
              </a:rPr>
              <a:t>ives</a:t>
            </a:r>
            <a:endParaRPr lang="en-US" dirty="0">
              <a:latin typeface="Arial" charset="0"/>
            </a:endParaRPr>
          </a:p>
        </p:txBody>
      </p:sp>
      <p:sp>
        <p:nvSpPr>
          <p:cNvPr id="2" name="Content Placeholder 1"/>
          <p:cNvSpPr>
            <a:spLocks noGrp="1"/>
          </p:cNvSpPr>
          <p:nvPr>
            <p:ph idx="1"/>
          </p:nvPr>
        </p:nvSpPr>
        <p:spPr/>
        <p:txBody>
          <a:bodyPr/>
          <a:lstStyle/>
          <a:p>
            <a:r>
              <a:rPr lang="en-US" sz="2000" dirty="0" smtClean="0"/>
              <a:t>Networks support the way we learn.</a:t>
            </a:r>
          </a:p>
          <a:p>
            <a:r>
              <a:rPr lang="en-US" sz="2000" dirty="0" smtClean="0"/>
              <a:t>Networks support </a:t>
            </a:r>
            <a:r>
              <a:rPr lang="en-US" sz="2000" dirty="0"/>
              <a:t>the </a:t>
            </a:r>
            <a:r>
              <a:rPr lang="en-US" sz="2000" dirty="0" smtClean="0"/>
              <a:t>way we communicate.</a:t>
            </a:r>
          </a:p>
          <a:p>
            <a:r>
              <a:rPr lang="en-US" sz="2000" dirty="0" smtClean="0"/>
              <a:t>Networks support the way we work.</a:t>
            </a:r>
          </a:p>
          <a:p>
            <a:r>
              <a:rPr lang="en-US" sz="2000" dirty="0" smtClean="0"/>
              <a:t>Networks support the </a:t>
            </a:r>
            <a:r>
              <a:rPr lang="en-US" sz="2000" dirty="0"/>
              <a:t>w</a:t>
            </a:r>
            <a:r>
              <a:rPr lang="en-US" sz="2000" dirty="0" smtClean="0"/>
              <a:t>ay we play.</a:t>
            </a:r>
            <a:endParaRPr lang="en-US" sz="2000" dirty="0"/>
          </a:p>
        </p:txBody>
      </p:sp>
    </p:spTree>
  </p:cSld>
  <p:clrMapOvr>
    <a:masterClrMapping/>
  </p:clrMapOvr>
  <p:transition spd="med">
    <p:wipe dir="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p:cNvSpPr>
            <a:spLocks noGrp="1" noChangeArrowheads="1"/>
          </p:cNvSpPr>
          <p:nvPr>
            <p:ph type="title"/>
          </p:nvPr>
        </p:nvSpPr>
        <p:spPr/>
        <p:txBody>
          <a:bodyPr/>
          <a:lstStyle/>
          <a:p>
            <a:pPr eaLnBrk="1" hangingPunct="1"/>
            <a:r>
              <a:rPr lang="en-US" sz="1800" dirty="0" smtClean="0">
                <a:latin typeface="Arial" charset="0"/>
              </a:rPr>
              <a:t>Providing Resources in a Network</a:t>
            </a:r>
            <a:r>
              <a:rPr lang="en-US" dirty="0">
                <a:latin typeface="Arial" charset="0"/>
              </a:rPr>
              <a:t/>
            </a:r>
            <a:br>
              <a:rPr lang="en-US" dirty="0">
                <a:latin typeface="Arial" charset="0"/>
              </a:rPr>
            </a:br>
            <a:r>
              <a:rPr lang="en-US" dirty="0" smtClean="0">
                <a:latin typeface="Arial" charset="0"/>
              </a:rPr>
              <a:t>Networks of Many Sizes</a:t>
            </a:r>
            <a:endParaRPr lang="en-US" dirty="0">
              <a:latin typeface="Arial" charset="0"/>
            </a:endParaRPr>
          </a:p>
        </p:txBody>
      </p:sp>
      <p:pic>
        <p:nvPicPr>
          <p:cNvPr id="3" name="Content Placeholder 2"/>
          <p:cNvPicPr>
            <a:picLocks noGrp="1" noChangeAspect="1"/>
          </p:cNvPicPr>
          <p:nvPr>
            <p:ph idx="1"/>
          </p:nvPr>
        </p:nvPicPr>
        <p:blipFill>
          <a:blip r:embed="rId3"/>
          <a:srcRect l="-17880" r="-17880"/>
          <a:stretch>
            <a:fillRect/>
          </a:stretch>
        </p:blipFill>
        <p:spPr/>
      </p:pic>
    </p:spTree>
  </p:cSld>
  <p:clrMapOvr>
    <a:masterClrMapping/>
  </p:clrMapOvr>
  <p:transition spd="med">
    <p:wipe dir="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p:cNvSpPr>
            <a:spLocks noGrp="1" noChangeArrowheads="1"/>
          </p:cNvSpPr>
          <p:nvPr>
            <p:ph type="title"/>
          </p:nvPr>
        </p:nvSpPr>
        <p:spPr/>
        <p:txBody>
          <a:bodyPr/>
          <a:lstStyle/>
          <a:p>
            <a:pPr eaLnBrk="1" hangingPunct="1"/>
            <a:r>
              <a:rPr lang="en-US" sz="1800" dirty="0" smtClean="0">
                <a:latin typeface="Arial" charset="0"/>
              </a:rPr>
              <a:t>Providing Resources in a Network</a:t>
            </a:r>
            <a:r>
              <a:rPr lang="en-US" dirty="0">
                <a:latin typeface="Arial" charset="0"/>
              </a:rPr>
              <a:t/>
            </a:r>
            <a:br>
              <a:rPr lang="en-US" dirty="0">
                <a:latin typeface="Arial" charset="0"/>
              </a:rPr>
            </a:br>
            <a:r>
              <a:rPr lang="en-US" dirty="0" smtClean="0">
                <a:latin typeface="Arial" charset="0"/>
              </a:rPr>
              <a:t>Clients and Servers</a:t>
            </a:r>
            <a:endParaRPr lang="en-US" dirty="0">
              <a:latin typeface="Arial" charset="0"/>
            </a:endParaRPr>
          </a:p>
        </p:txBody>
      </p:sp>
      <p:pic>
        <p:nvPicPr>
          <p:cNvPr id="4" name="Picture 2"/>
          <p:cNvPicPr>
            <a:picLocks noGrp="1" noChangeAspect="1" noChangeArrowheads="1"/>
          </p:cNvPicPr>
          <p:nvPr>
            <p:ph idx="1"/>
          </p:nvPr>
        </p:nvPicPr>
        <p:blipFill rotWithShape="1">
          <a:blip r:embed="rId3" cstate="email">
            <a:extLst>
              <a:ext uri="{28A0092B-C50C-407E-A947-70E740481C1C}">
                <a14:useLocalDpi xmlns:a14="http://schemas.microsoft.com/office/drawing/2010/main" val="0"/>
              </a:ext>
            </a:extLst>
          </a:blip>
          <a:srcRect l="9137" t="9580" r="8291" b="9580"/>
          <a:stretch/>
        </p:blipFill>
        <p:spPr bwMode="auto">
          <a:xfrm>
            <a:off x="437330" y="1379696"/>
            <a:ext cx="4104183" cy="28068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2"/>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4575153" y="3221088"/>
            <a:ext cx="3989230" cy="29520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63646563"/>
      </p:ext>
    </p:extLst>
  </p:cSld>
  <p:clrMapOvr>
    <a:masterClrMapping/>
  </p:clrMapOvr>
  <p:transition spd="med">
    <p:wipe dir="r"/>
  </p:transition>
  <p:timing>
    <p:tnLst>
      <p:par>
        <p:cTn id="1" dur="indefinite" restart="never" nodeType="tmRoot"/>
      </p:par>
    </p:tnLst>
  </p:timing>
</p:sld>
</file>

<file path=ppt/theme/theme1.xml><?xml version="1.0" encoding="utf-8"?>
<a:theme xmlns:a="http://schemas.openxmlformats.org/drawingml/2006/main" name="PPT-TMPLT-WHT_C">
  <a:themeElements>
    <a:clrScheme name="PPT-TMPLT-WHT_C 1">
      <a:dk1>
        <a:srgbClr val="000000"/>
      </a:dk1>
      <a:lt1>
        <a:srgbClr val="FFFFFF"/>
      </a:lt1>
      <a:dk2>
        <a:srgbClr val="0183B7"/>
      </a:dk2>
      <a:lt2>
        <a:srgbClr val="000000"/>
      </a:lt2>
      <a:accent1>
        <a:srgbClr val="0183B7"/>
      </a:accent1>
      <a:accent2>
        <a:srgbClr val="B21A1A"/>
      </a:accent2>
      <a:accent3>
        <a:srgbClr val="FFFFFF"/>
      </a:accent3>
      <a:accent4>
        <a:srgbClr val="000000"/>
      </a:accent4>
      <a:accent5>
        <a:srgbClr val="AAC1D8"/>
      </a:accent5>
      <a:accent6>
        <a:srgbClr val="A11616"/>
      </a:accent6>
      <a:hlink>
        <a:srgbClr val="83A2CF"/>
      </a:hlink>
      <a:folHlink>
        <a:srgbClr val="EFB525"/>
      </a:folHlink>
    </a:clrScheme>
    <a:fontScheme name="PPT-TMPLT-WHT_C">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82124" tIns="41061" rIns="82124" bIns="41061" numCol="1" anchor="ctr" anchorCtr="0" compatLnSpc="1">
        <a:prstTxWarp prst="textNoShape">
          <a:avLst/>
        </a:prstTxWarp>
        <a:spAutoFit/>
      </a:bodyPr>
      <a:lstStyle>
        <a:defPPr marL="0" marR="0" indent="0" algn="ctr" defTabSz="814388" rtl="0" eaLnBrk="0" fontAlgn="base" latinLnBrk="0" hangingPunct="0">
          <a:lnSpc>
            <a:spcPct val="9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82124" tIns="41061" rIns="82124" bIns="41061" numCol="1" anchor="ctr" anchorCtr="0" compatLnSpc="1">
        <a:prstTxWarp prst="textNoShape">
          <a:avLst/>
        </a:prstTxWarp>
        <a:spAutoFit/>
      </a:bodyPr>
      <a:lstStyle>
        <a:defPPr marL="0" marR="0" indent="0" algn="ctr" defTabSz="814388" rtl="0" eaLnBrk="0" fontAlgn="base" latinLnBrk="0" hangingPunct="0">
          <a:lnSpc>
            <a:spcPct val="9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PPT-TMPLT-WHT_C 1">
        <a:dk1>
          <a:srgbClr val="000000"/>
        </a:dk1>
        <a:lt1>
          <a:srgbClr val="FFFFFF"/>
        </a:lt1>
        <a:dk2>
          <a:srgbClr val="0183B7"/>
        </a:dk2>
        <a:lt2>
          <a:srgbClr val="000000"/>
        </a:lt2>
        <a:accent1>
          <a:srgbClr val="0183B7"/>
        </a:accent1>
        <a:accent2>
          <a:srgbClr val="B21A1A"/>
        </a:accent2>
        <a:accent3>
          <a:srgbClr val="FFFFFF"/>
        </a:accent3>
        <a:accent4>
          <a:srgbClr val="000000"/>
        </a:accent4>
        <a:accent5>
          <a:srgbClr val="AAC1D8"/>
        </a:accent5>
        <a:accent6>
          <a:srgbClr val="A11616"/>
        </a:accent6>
        <a:hlink>
          <a:srgbClr val="83A2CF"/>
        </a:hlink>
        <a:folHlink>
          <a:srgbClr val="EFB525"/>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NetAcad-4F_PPT-WHT_060408">
  <a:themeElements>
    <a:clrScheme name="Oct_2006_Cisco White Template 1">
      <a:dk1>
        <a:srgbClr val="000000"/>
      </a:dk1>
      <a:lt1>
        <a:srgbClr val="FFFFFF"/>
      </a:lt1>
      <a:dk2>
        <a:srgbClr val="0183B7"/>
      </a:dk2>
      <a:lt2>
        <a:srgbClr val="000000"/>
      </a:lt2>
      <a:accent1>
        <a:srgbClr val="0183B7"/>
      </a:accent1>
      <a:accent2>
        <a:srgbClr val="B21A1A"/>
      </a:accent2>
      <a:accent3>
        <a:srgbClr val="FFFFFF"/>
      </a:accent3>
      <a:accent4>
        <a:srgbClr val="000000"/>
      </a:accent4>
      <a:accent5>
        <a:srgbClr val="AAC1D8"/>
      </a:accent5>
      <a:accent6>
        <a:srgbClr val="A11616"/>
      </a:accent6>
      <a:hlink>
        <a:srgbClr val="83A2CF"/>
      </a:hlink>
      <a:folHlink>
        <a:srgbClr val="EFB525"/>
      </a:folHlink>
    </a:clrScheme>
    <a:fontScheme name="Oct_2006_Cisco White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82124" tIns="41061" rIns="82124" bIns="41061" numCol="1" anchor="ctr" anchorCtr="0" compatLnSpc="1">
        <a:prstTxWarp prst="textNoShape">
          <a:avLst/>
        </a:prstTxWarp>
        <a:spAutoFit/>
      </a:bodyPr>
      <a:lstStyle>
        <a:defPPr marL="0" marR="0" indent="0" algn="ctr" defTabSz="814388" rtl="0" eaLnBrk="0" fontAlgn="base" latinLnBrk="0" hangingPunct="0">
          <a:lnSpc>
            <a:spcPct val="9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82124" tIns="41061" rIns="82124" bIns="41061" numCol="1" anchor="ctr" anchorCtr="0" compatLnSpc="1">
        <a:prstTxWarp prst="textNoShape">
          <a:avLst/>
        </a:prstTxWarp>
        <a:spAutoFit/>
      </a:bodyPr>
      <a:lstStyle>
        <a:defPPr marL="0" marR="0" indent="0" algn="ctr" defTabSz="814388" rtl="0" eaLnBrk="0" fontAlgn="base" latinLnBrk="0" hangingPunct="0">
          <a:lnSpc>
            <a:spcPct val="9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Oct_2006_Cisco White Template 1">
        <a:dk1>
          <a:srgbClr val="000000"/>
        </a:dk1>
        <a:lt1>
          <a:srgbClr val="FFFFFF"/>
        </a:lt1>
        <a:dk2>
          <a:srgbClr val="0183B7"/>
        </a:dk2>
        <a:lt2>
          <a:srgbClr val="000000"/>
        </a:lt2>
        <a:accent1>
          <a:srgbClr val="0183B7"/>
        </a:accent1>
        <a:accent2>
          <a:srgbClr val="B21A1A"/>
        </a:accent2>
        <a:accent3>
          <a:srgbClr val="FFFFFF"/>
        </a:accent3>
        <a:accent4>
          <a:srgbClr val="000000"/>
        </a:accent4>
        <a:accent5>
          <a:srgbClr val="AAC1D8"/>
        </a:accent5>
        <a:accent6>
          <a:srgbClr val="A11616"/>
        </a:accent6>
        <a:hlink>
          <a:srgbClr val="83A2CF"/>
        </a:hlink>
        <a:folHlink>
          <a:srgbClr val="EFB525"/>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19212</TotalTime>
  <Pages>28</Pages>
  <Words>1333</Words>
  <Application>Microsoft Office PowerPoint</Application>
  <PresentationFormat>On-screen Show (4:3)</PresentationFormat>
  <Paragraphs>257</Paragraphs>
  <Slides>51</Slides>
  <Notes>50</Notes>
  <HiddenSlides>0</HiddenSlides>
  <MMClips>0</MMClips>
  <ScaleCrop>false</ScaleCrop>
  <HeadingPairs>
    <vt:vector size="4" baseType="variant">
      <vt:variant>
        <vt:lpstr>Theme</vt:lpstr>
      </vt:variant>
      <vt:variant>
        <vt:i4>2</vt:i4>
      </vt:variant>
      <vt:variant>
        <vt:lpstr>Slide Titles</vt:lpstr>
      </vt:variant>
      <vt:variant>
        <vt:i4>51</vt:i4>
      </vt:variant>
    </vt:vector>
  </HeadingPairs>
  <TitlesOfParts>
    <vt:vector size="53" baseType="lpstr">
      <vt:lpstr>PPT-TMPLT-WHT_C</vt:lpstr>
      <vt:lpstr>NetAcad-4F_PPT-WHT_060408</vt:lpstr>
      <vt:lpstr>Chapter 1: Exploring the Network</vt:lpstr>
      <vt:lpstr>Chapter 1: Objectives</vt:lpstr>
      <vt:lpstr>Chapter 1</vt:lpstr>
      <vt:lpstr>1.1  Globally Connected</vt:lpstr>
      <vt:lpstr>Networking Today Networks in Our Past and Daily Lives</vt:lpstr>
      <vt:lpstr>Networking Today The Global Community</vt:lpstr>
      <vt:lpstr>Interconnecting Our Lives Networking Impacts in Our Daily Lives</vt:lpstr>
      <vt:lpstr>Providing Resources in a Network Networks of Many Sizes</vt:lpstr>
      <vt:lpstr>Providing Resources in a Network Clients and Servers</vt:lpstr>
      <vt:lpstr>Providing Resources in a Network Peer-to-Peer</vt:lpstr>
      <vt:lpstr>1.2  LANs, WANs, and the Internet </vt:lpstr>
      <vt:lpstr>LANs, WANs, and Internets Components of a Network</vt:lpstr>
      <vt:lpstr>Components of a Network End Devices</vt:lpstr>
      <vt:lpstr>Components of a Network Network Infrastructure Devices</vt:lpstr>
      <vt:lpstr>Components of a Network Network Media</vt:lpstr>
      <vt:lpstr>Components of a Network Network Representations</vt:lpstr>
      <vt:lpstr>Components of a Network Topology Diagrams</vt:lpstr>
      <vt:lpstr>LANs and WANs Types of Networks</vt:lpstr>
      <vt:lpstr>LANs and WANs Local Area Networks (LAN)</vt:lpstr>
      <vt:lpstr>LANs and WANs Wide Area Networks (WAN)</vt:lpstr>
      <vt:lpstr>LANs, WANs, and the Internet The Internet</vt:lpstr>
      <vt:lpstr>LANs, WANs, and the Internet Intranet and Extranet</vt:lpstr>
      <vt:lpstr>Connecting to the Internet Connecting Remote Users to the Internet</vt:lpstr>
      <vt:lpstr>Connecting to the Internet Connecting Businesses to the Internet</vt:lpstr>
      <vt:lpstr>1.3  The Network as a Platform</vt:lpstr>
      <vt:lpstr>Converged Networks The Converging Network</vt:lpstr>
      <vt:lpstr>Converged Networks Planning for the Future</vt:lpstr>
      <vt:lpstr>Reliable Network Supporting Network Architecture</vt:lpstr>
      <vt:lpstr>Reliable Network Fault Tolerance in Circuit Switched Network</vt:lpstr>
      <vt:lpstr>Reliable Network Packet-Switched Networks</vt:lpstr>
      <vt:lpstr>Reliable Network Scalable Networks</vt:lpstr>
      <vt:lpstr>Reliable Network Providing QoS</vt:lpstr>
      <vt:lpstr>Reliable Network Providing Network Security</vt:lpstr>
      <vt:lpstr>1.4  The Changing Network Environment</vt:lpstr>
      <vt:lpstr>Network Trends New trends</vt:lpstr>
      <vt:lpstr>Network Trends Bring Your Own Device (BYOD)</vt:lpstr>
      <vt:lpstr>Network Trends Online Collaboration</vt:lpstr>
      <vt:lpstr>Network Trends Video Communication</vt:lpstr>
      <vt:lpstr>Network Trends Cloud Computing</vt:lpstr>
      <vt:lpstr>Network Trends Data Centers</vt:lpstr>
      <vt:lpstr>Networking Technologies for the Home Technology Trends in the Home</vt:lpstr>
      <vt:lpstr>Networking Technologies for the Home Powerline Networking</vt:lpstr>
      <vt:lpstr>Networking Technologies for the Home Wireless Broadband</vt:lpstr>
      <vt:lpstr>Future of Networking Network Security</vt:lpstr>
      <vt:lpstr>Network Security Security Threats</vt:lpstr>
      <vt:lpstr>Network Security Security Solutions</vt:lpstr>
      <vt:lpstr>Network Architectures Cisco Network Architectures</vt:lpstr>
      <vt:lpstr>Network Architectures Cisco Certified Network Associate (CCNA)</vt:lpstr>
      <vt:lpstr>Exploring the Networking Summary</vt:lpstr>
      <vt:lpstr>Exploring the Networking Summary (cont.)</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ITE PC v4.0 Chapter 1</dc:title>
  <dc:creator>Karen Alderson</dc:creator>
  <cp:lastModifiedBy>Rodrigo Floriano</cp:lastModifiedBy>
  <cp:revision>707</cp:revision>
  <cp:lastPrinted>1999-01-27T00:54:54Z</cp:lastPrinted>
  <dcterms:created xsi:type="dcterms:W3CDTF">2006-10-23T15:07:30Z</dcterms:created>
  <dcterms:modified xsi:type="dcterms:W3CDTF">2013-10-23T16:22:41Z</dcterms:modified>
</cp:coreProperties>
</file>